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5" r:id="rId4"/>
    <p:sldMasterId id="2147483667" r:id="rId5"/>
    <p:sldMasterId id="2147483669" r:id="rId6"/>
    <p:sldMasterId id="2147483671" r:id="rId7"/>
    <p:sldMasterId id="2147483673" r:id="rId8"/>
    <p:sldMasterId id="2147483675" r:id="rId9"/>
    <p:sldMasterId id="2147483677" r:id="rId10"/>
    <p:sldMasterId id="2147483679" r:id="rId11"/>
    <p:sldMasterId id="2147483681" r:id="rId12"/>
    <p:sldMasterId id="2147483683" r:id="rId13"/>
    <p:sldMasterId id="2147483685" r:id="rId14"/>
    <p:sldMasterId id="2147483687" r:id="rId15"/>
    <p:sldMasterId id="2147483689" r:id="rId16"/>
    <p:sldMasterId id="2147483691" r:id="rId17"/>
    <p:sldMasterId id="2147483693" r:id="rId18"/>
    <p:sldMasterId id="2147483695" r:id="rId19"/>
  </p:sldMasterIdLst>
  <p:notesMasterIdLst>
    <p:notesMasterId r:id="rId49"/>
  </p:notesMasterIdLst>
  <p:sldIdLst>
    <p:sldId id="256" r:id="rId20"/>
    <p:sldId id="257" r:id="rId21"/>
    <p:sldId id="275" r:id="rId22"/>
    <p:sldId id="276" r:id="rId23"/>
    <p:sldId id="277" r:id="rId24"/>
    <p:sldId id="278" r:id="rId25"/>
    <p:sldId id="279" r:id="rId26"/>
    <p:sldId id="259" r:id="rId27"/>
    <p:sldId id="260" r:id="rId28"/>
    <p:sldId id="261" r:id="rId29"/>
    <p:sldId id="274" r:id="rId30"/>
    <p:sldId id="281" r:id="rId31"/>
    <p:sldId id="263" r:id="rId32"/>
    <p:sldId id="270" r:id="rId33"/>
    <p:sldId id="268" r:id="rId34"/>
    <p:sldId id="280" r:id="rId35"/>
    <p:sldId id="282" r:id="rId36"/>
    <p:sldId id="283" r:id="rId37"/>
    <p:sldId id="291" r:id="rId38"/>
    <p:sldId id="292" r:id="rId39"/>
    <p:sldId id="284" r:id="rId40"/>
    <p:sldId id="285" r:id="rId41"/>
    <p:sldId id="286" r:id="rId42"/>
    <p:sldId id="287" r:id="rId43"/>
    <p:sldId id="288" r:id="rId44"/>
    <p:sldId id="289" r:id="rId45"/>
    <p:sldId id="273" r:id="rId46"/>
    <p:sldId id="290" r:id="rId47"/>
    <p:sldId id="27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93" autoAdjust="0"/>
    <p:restoredTop sz="94660"/>
  </p:normalViewPr>
  <p:slideViewPr>
    <p:cSldViewPr snapToGrid="0">
      <p:cViewPr varScale="1">
        <p:scale>
          <a:sx n="111" d="100"/>
          <a:sy n="111" d="100"/>
        </p:scale>
        <p:origin x="204" y="10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20" Type="http://schemas.openxmlformats.org/officeDocument/2006/relationships/slide" Target="slides/slide1.xml"/><Relationship Id="rId41"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32E9BE-4129-4334-9253-9E227B69DD94}" type="datetimeFigureOut">
              <a:rPr lang="en-CA" smtClean="0"/>
              <a:t>2021-02-18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6493C-07FD-4C59-87E1-1D56DEAB8AF5}" type="slidenum">
              <a:rPr lang="en-CA" smtClean="0"/>
              <a:t>‹#›</a:t>
            </a:fld>
            <a:endParaRPr lang="en-CA"/>
          </a:p>
        </p:txBody>
      </p:sp>
    </p:spTree>
    <p:extLst>
      <p:ext uri="{BB962C8B-B14F-4D97-AF65-F5344CB8AC3E}">
        <p14:creationId xmlns:p14="http://schemas.microsoft.com/office/powerpoint/2010/main" val="306166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a:t>
            </a:r>
            <a:r>
              <a:rPr lang="en-US" baseline="0" dirty="0"/>
              <a:t> project Sep 26-Oct 4 (southern track)</a:t>
            </a:r>
          </a:p>
          <a:p>
            <a:r>
              <a:rPr lang="en-US" baseline="0" dirty="0"/>
              <a:t>Opportunistic water sampling from Oct 4-Oct 12 (northern track)</a:t>
            </a:r>
            <a:endParaRPr lang="en-US" dirty="0"/>
          </a:p>
        </p:txBody>
      </p:sp>
      <p:sp>
        <p:nvSpPr>
          <p:cNvPr id="4" name="Slide Number Placeholder 3"/>
          <p:cNvSpPr>
            <a:spLocks noGrp="1"/>
          </p:cNvSpPr>
          <p:nvPr>
            <p:ph type="sldNum" sz="quarter" idx="10"/>
          </p:nvPr>
        </p:nvSpPr>
        <p:spPr/>
        <p:txBody>
          <a:bodyPr/>
          <a:lstStyle/>
          <a:p>
            <a:fld id="{D7615A31-A760-3643-A1E1-3174548B9F1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41084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615A31-A760-3643-A1E1-3174548B9F1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171898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615A31-A760-3643-A1E1-3174548B9F1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399789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D3F1D-CF45-C643-B9B3-8CA175A799DE}" type="slidenum">
              <a:rPr lang="en-US"/>
              <a:pPr/>
              <a:t>8</a:t>
            </a:fld>
            <a:endParaRPr lang="en-US"/>
          </a:p>
        </p:txBody>
      </p:sp>
    </p:spTree>
    <p:extLst>
      <p:ext uri="{BB962C8B-B14F-4D97-AF65-F5344CB8AC3E}">
        <p14:creationId xmlns:p14="http://schemas.microsoft.com/office/powerpoint/2010/main" val="89788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EB2A2F-CCD8-F04E-8CB4-57B410A35B8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75996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D3C92234-EB72-4CE3-A173-DB2252ACEFDE}" type="datetimeFigureOut">
              <a:rPr lang="en-CA" smtClean="0"/>
              <a:t>2021-02-18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724AC7-811E-4151-9C97-B6472C1F7A90}" type="slidenum">
              <a:rPr lang="en-CA" smtClean="0"/>
              <a:t>‹#›</a:t>
            </a:fld>
            <a:endParaRPr lang="en-CA"/>
          </a:p>
        </p:txBody>
      </p:sp>
    </p:spTree>
    <p:extLst>
      <p:ext uri="{BB962C8B-B14F-4D97-AF65-F5344CB8AC3E}">
        <p14:creationId xmlns:p14="http://schemas.microsoft.com/office/powerpoint/2010/main" val="831204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D3C92234-EB72-4CE3-A173-DB2252ACEFDE}" type="datetimeFigureOut">
              <a:rPr lang="en-CA" smtClean="0"/>
              <a:t>2021-02-18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724AC7-811E-4151-9C97-B6472C1F7A90}" type="slidenum">
              <a:rPr lang="en-CA" smtClean="0"/>
              <a:t>‹#›</a:t>
            </a:fld>
            <a:endParaRPr lang="en-CA"/>
          </a:p>
        </p:txBody>
      </p:sp>
    </p:spTree>
    <p:extLst>
      <p:ext uri="{BB962C8B-B14F-4D97-AF65-F5344CB8AC3E}">
        <p14:creationId xmlns:p14="http://schemas.microsoft.com/office/powerpoint/2010/main" val="2696703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D3C92234-EB72-4CE3-A173-DB2252ACEFDE}" type="datetimeFigureOut">
              <a:rPr lang="en-CA" smtClean="0"/>
              <a:t>2021-02-18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724AC7-811E-4151-9C97-B6472C1F7A90}" type="slidenum">
              <a:rPr lang="en-CA" smtClean="0"/>
              <a:t>‹#›</a:t>
            </a:fld>
            <a:endParaRPr lang="en-CA"/>
          </a:p>
        </p:txBody>
      </p:sp>
    </p:spTree>
    <p:extLst>
      <p:ext uri="{BB962C8B-B14F-4D97-AF65-F5344CB8AC3E}">
        <p14:creationId xmlns:p14="http://schemas.microsoft.com/office/powerpoint/2010/main" val="995495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41D8E866-8B19-462B-852C-E9330D448B06}" type="slidenum">
              <a:rPr lang="en-US" altLang="en-US"/>
              <a:pPr>
                <a:defRPr/>
              </a:pPr>
              <a:t>‹#›</a:t>
            </a:fld>
            <a:endParaRPr lang="en-US" altLang="en-US"/>
          </a:p>
        </p:txBody>
      </p:sp>
    </p:spTree>
    <p:extLst>
      <p:ext uri="{BB962C8B-B14F-4D97-AF65-F5344CB8AC3E}">
        <p14:creationId xmlns:p14="http://schemas.microsoft.com/office/powerpoint/2010/main" val="228172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ltLang="en-US"/>
          </a:p>
        </p:txBody>
      </p:sp>
      <p:sp>
        <p:nvSpPr>
          <p:cNvPr id="3" name="Rectangle 4"/>
          <p:cNvSpPr>
            <a:spLocks noGrp="1" noChangeArrowheads="1"/>
          </p:cNvSpPr>
          <p:nvPr>
            <p:ph type="ftr" idx="11"/>
          </p:nvPr>
        </p:nvSpPr>
        <p:spPr>
          <a:ln/>
        </p:spPr>
        <p:txBody>
          <a:bodyPr/>
          <a:lstStyle>
            <a:lvl1pPr>
              <a:defRPr/>
            </a:lvl1pPr>
          </a:lstStyle>
          <a:p>
            <a:pPr>
              <a:defRPr/>
            </a:pPr>
            <a:endParaRPr lang="en-US" altLang="en-US"/>
          </a:p>
        </p:txBody>
      </p:sp>
      <p:sp>
        <p:nvSpPr>
          <p:cNvPr id="4" name="Rectangle 5"/>
          <p:cNvSpPr>
            <a:spLocks noGrp="1" noChangeArrowheads="1"/>
          </p:cNvSpPr>
          <p:nvPr>
            <p:ph type="sldNum" idx="12"/>
          </p:nvPr>
        </p:nvSpPr>
        <p:spPr>
          <a:ln/>
        </p:spPr>
        <p:txBody>
          <a:bodyPr/>
          <a:lstStyle>
            <a:lvl1pPr>
              <a:defRPr/>
            </a:lvl1pPr>
          </a:lstStyle>
          <a:p>
            <a:pPr>
              <a:defRPr/>
            </a:pPr>
            <a:fld id="{578D212B-A82A-49A2-81CD-04E3C4D7AE8A}" type="slidenum">
              <a:rPr lang="en-US" altLang="en-US"/>
              <a:pPr>
                <a:defRPr/>
              </a:pPr>
              <a:t>‹#›</a:t>
            </a:fld>
            <a:endParaRPr lang="en-US" altLang="en-US"/>
          </a:p>
        </p:txBody>
      </p:sp>
    </p:spTree>
    <p:extLst>
      <p:ext uri="{BB962C8B-B14F-4D97-AF65-F5344CB8AC3E}">
        <p14:creationId xmlns:p14="http://schemas.microsoft.com/office/powerpoint/2010/main" val="3289825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5DA3-80F2-F647-891C-BFC688DA6A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05ACA2-403C-1B41-9F68-23841ACE92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1B467-EAF3-C540-9FB8-2073013B1A25}"/>
              </a:ext>
            </a:extLst>
          </p:cNvPr>
          <p:cNvSpPr>
            <a:spLocks noGrp="1"/>
          </p:cNvSpPr>
          <p:nvPr>
            <p:ph type="dt" sz="half" idx="10"/>
          </p:nvPr>
        </p:nvSpPr>
        <p:spPr/>
        <p:txBody>
          <a:bodyPr/>
          <a:lstStyle/>
          <a:p>
            <a:fld id="{D15D5E89-C9E7-4B45-BC56-34B2B4C3010C}" type="datetimeFigureOut">
              <a:rPr lang="en-US" smtClean="0">
                <a:solidFill>
                  <a:prstClr val="black">
                    <a:tint val="75000"/>
                  </a:prstClr>
                </a:solidFill>
              </a:rPr>
              <a:pPr/>
              <a:t>2/18/2021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E64805A-6533-8840-821D-448735E241C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F88EA4-34A6-954C-849E-ED05A5851002}"/>
              </a:ext>
            </a:extLst>
          </p:cNvPr>
          <p:cNvSpPr>
            <a:spLocks noGrp="1"/>
          </p:cNvSpPr>
          <p:nvPr>
            <p:ph type="sldNum" sz="quarter" idx="12"/>
          </p:nvPr>
        </p:nvSpPr>
        <p:spPr/>
        <p:txBody>
          <a:bodyPr/>
          <a:lstStyle/>
          <a:p>
            <a:fld id="{2CDBFFF2-28B7-E049-BCC8-55BAD67DF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087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570D56-BD67-5449-8784-9C79BA3E35BF}" type="datetime1">
              <a:rPr lang="en-CA" smtClean="0">
                <a:solidFill>
                  <a:prstClr val="black">
                    <a:tint val="75000"/>
                  </a:prstClr>
                </a:solidFill>
              </a:rPr>
              <a:pPr/>
              <a:t>2021-02-18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B3933-57A8-9545-86BB-F02CE3D925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787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403B94-1304-C14B-AC61-A3B94FF147FA}" type="datetime1">
              <a:rPr lang="en-CA" smtClean="0">
                <a:solidFill>
                  <a:prstClr val="black">
                    <a:tint val="75000"/>
                  </a:prstClr>
                </a:solidFill>
              </a:rPr>
              <a:pPr/>
              <a:t>2021-02-18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B3933-57A8-9545-86BB-F02CE3D925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56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403B94-1304-C14B-AC61-A3B94FF147FA}" type="datetime1">
              <a:rPr lang="en-CA" smtClean="0">
                <a:solidFill>
                  <a:prstClr val="black">
                    <a:tint val="75000"/>
                  </a:prstClr>
                </a:solidFill>
              </a:rPr>
              <a:pPr/>
              <a:t>2021-02-18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B3933-57A8-9545-86BB-F02CE3D925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405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403B94-1304-C14B-AC61-A3B94FF147FA}" type="datetime1">
              <a:rPr lang="en-CA" smtClean="0">
                <a:solidFill>
                  <a:prstClr val="black">
                    <a:tint val="75000"/>
                  </a:prstClr>
                </a:solidFill>
              </a:rPr>
              <a:pPr/>
              <a:t>2021-02-18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B3933-57A8-9545-86BB-F02CE3D925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496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403B94-1304-C14B-AC61-A3B94FF147FA}" type="datetime1">
              <a:rPr lang="en-CA" smtClean="0">
                <a:solidFill>
                  <a:prstClr val="black">
                    <a:tint val="75000"/>
                  </a:prstClr>
                </a:solidFill>
              </a:rPr>
              <a:pPr/>
              <a:t>2021-02-18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B3933-57A8-9545-86BB-F02CE3D925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981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D3C92234-EB72-4CE3-A173-DB2252ACEFDE}" type="datetimeFigureOut">
              <a:rPr lang="en-CA" smtClean="0"/>
              <a:t>2021-02-18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724AC7-811E-4151-9C97-B6472C1F7A90}" type="slidenum">
              <a:rPr lang="en-CA" smtClean="0"/>
              <a:t>‹#›</a:t>
            </a:fld>
            <a:endParaRPr lang="en-CA"/>
          </a:p>
        </p:txBody>
      </p:sp>
    </p:spTree>
    <p:extLst>
      <p:ext uri="{BB962C8B-B14F-4D97-AF65-F5344CB8AC3E}">
        <p14:creationId xmlns:p14="http://schemas.microsoft.com/office/powerpoint/2010/main" val="3414769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403B94-1304-C14B-AC61-A3B94FF147FA}" type="datetime1">
              <a:rPr lang="en-CA" smtClean="0">
                <a:solidFill>
                  <a:prstClr val="black">
                    <a:tint val="75000"/>
                  </a:prstClr>
                </a:solidFill>
              </a:rPr>
              <a:pPr/>
              <a:t>2021-02-18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B3933-57A8-9545-86BB-F02CE3D925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872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41D8E866-8B19-462B-852C-E9330D448B06}" type="slidenum">
              <a:rPr lang="en-US" altLang="en-US"/>
              <a:pPr>
                <a:defRPr/>
              </a:pPr>
              <a:t>‹#›</a:t>
            </a:fld>
            <a:endParaRPr lang="en-US" altLang="en-US"/>
          </a:p>
        </p:txBody>
      </p:sp>
    </p:spTree>
    <p:extLst>
      <p:ext uri="{BB962C8B-B14F-4D97-AF65-F5344CB8AC3E}">
        <p14:creationId xmlns:p14="http://schemas.microsoft.com/office/powerpoint/2010/main" val="527414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4318F-AC2D-4AC4-914A-3FD0DFDB351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31012C4-B35A-4B19-AFDA-6E3A42C8D2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E3B3263-9864-41D2-9DBB-BD4D8A873938}"/>
              </a:ext>
            </a:extLst>
          </p:cNvPr>
          <p:cNvSpPr>
            <a:spLocks noGrp="1"/>
          </p:cNvSpPr>
          <p:nvPr>
            <p:ph type="dt" sz="half" idx="10"/>
          </p:nvPr>
        </p:nvSpPr>
        <p:spPr/>
        <p:txBody>
          <a:body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DD80D30A-3D73-4C8B-934E-23F892C37209}"/>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85464BB9-1E61-4E5A-8080-41C4CDDDE584}"/>
              </a:ext>
            </a:extLst>
          </p:cNvPr>
          <p:cNvSpPr>
            <a:spLocks noGrp="1"/>
          </p:cNvSpPr>
          <p:nvPr>
            <p:ph type="sldNum" sz="quarter" idx="12"/>
          </p:nvPr>
        </p:nvSpPr>
        <p:spPr/>
        <p:txBody>
          <a:body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15467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4318F-AC2D-4AC4-914A-3FD0DFDB351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31012C4-B35A-4B19-AFDA-6E3A42C8D2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E3B3263-9864-41D2-9DBB-BD4D8A873938}"/>
              </a:ext>
            </a:extLst>
          </p:cNvPr>
          <p:cNvSpPr>
            <a:spLocks noGrp="1"/>
          </p:cNvSpPr>
          <p:nvPr>
            <p:ph type="dt" sz="half" idx="10"/>
          </p:nvPr>
        </p:nvSpPr>
        <p:spPr/>
        <p:txBody>
          <a:body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DD80D30A-3D73-4C8B-934E-23F892C37209}"/>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85464BB9-1E61-4E5A-8080-41C4CDDDE584}"/>
              </a:ext>
            </a:extLst>
          </p:cNvPr>
          <p:cNvSpPr>
            <a:spLocks noGrp="1"/>
          </p:cNvSpPr>
          <p:nvPr>
            <p:ph type="sldNum" sz="quarter" idx="12"/>
          </p:nvPr>
        </p:nvSpPr>
        <p:spPr/>
        <p:txBody>
          <a:body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91550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87596-D2BB-45FF-8EAB-491E0C9796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ABD0CCE-C060-4E16-8B87-D5CB83497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7D2C62E-FAAD-4FAE-90A0-3C13990C2AA6}"/>
              </a:ext>
            </a:extLst>
          </p:cNvPr>
          <p:cNvSpPr>
            <a:spLocks noGrp="1"/>
          </p:cNvSpPr>
          <p:nvPr>
            <p:ph type="dt" sz="half" idx="10"/>
          </p:nvPr>
        </p:nvSpPr>
        <p:spPr/>
        <p:txBody>
          <a:body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1084478D-D7D8-40AD-966D-EF36C1538231}"/>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4D1C61D6-B419-4FCB-84C0-97F3C0EDADAE}"/>
              </a:ext>
            </a:extLst>
          </p:cNvPr>
          <p:cNvSpPr>
            <a:spLocks noGrp="1"/>
          </p:cNvSpPr>
          <p:nvPr>
            <p:ph type="sldNum" sz="quarter" idx="12"/>
          </p:nvPr>
        </p:nvSpPr>
        <p:spPr/>
        <p:txBody>
          <a:body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63833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87596-D2BB-45FF-8EAB-491E0C9796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ABD0CCE-C060-4E16-8B87-D5CB83497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7D2C62E-FAAD-4FAE-90A0-3C13990C2AA6}"/>
              </a:ext>
            </a:extLst>
          </p:cNvPr>
          <p:cNvSpPr>
            <a:spLocks noGrp="1"/>
          </p:cNvSpPr>
          <p:nvPr>
            <p:ph type="dt" sz="half" idx="10"/>
          </p:nvPr>
        </p:nvSpPr>
        <p:spPr/>
        <p:txBody>
          <a:body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1084478D-D7D8-40AD-966D-EF36C1538231}"/>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4D1C61D6-B419-4FCB-84C0-97F3C0EDADAE}"/>
              </a:ext>
            </a:extLst>
          </p:cNvPr>
          <p:cNvSpPr>
            <a:spLocks noGrp="1"/>
          </p:cNvSpPr>
          <p:nvPr>
            <p:ph type="sldNum" sz="quarter" idx="12"/>
          </p:nvPr>
        </p:nvSpPr>
        <p:spPr/>
        <p:txBody>
          <a:body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358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87596-D2BB-45FF-8EAB-491E0C9796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ABD0CCE-C060-4E16-8B87-D5CB83497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7D2C62E-FAAD-4FAE-90A0-3C13990C2AA6}"/>
              </a:ext>
            </a:extLst>
          </p:cNvPr>
          <p:cNvSpPr>
            <a:spLocks noGrp="1"/>
          </p:cNvSpPr>
          <p:nvPr>
            <p:ph type="dt" sz="half" idx="10"/>
          </p:nvPr>
        </p:nvSpPr>
        <p:spPr/>
        <p:txBody>
          <a:body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1084478D-D7D8-40AD-966D-EF36C1538231}"/>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4D1C61D6-B419-4FCB-84C0-97F3C0EDADAE}"/>
              </a:ext>
            </a:extLst>
          </p:cNvPr>
          <p:cNvSpPr>
            <a:spLocks noGrp="1"/>
          </p:cNvSpPr>
          <p:nvPr>
            <p:ph type="sldNum" sz="quarter" idx="12"/>
          </p:nvPr>
        </p:nvSpPr>
        <p:spPr/>
        <p:txBody>
          <a:body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74240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87596-D2BB-45FF-8EAB-491E0C9796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ABD0CCE-C060-4E16-8B87-D5CB83497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7D2C62E-FAAD-4FAE-90A0-3C13990C2AA6}"/>
              </a:ext>
            </a:extLst>
          </p:cNvPr>
          <p:cNvSpPr>
            <a:spLocks noGrp="1"/>
          </p:cNvSpPr>
          <p:nvPr>
            <p:ph type="dt" sz="half" idx="10"/>
          </p:nvPr>
        </p:nvSpPr>
        <p:spPr/>
        <p:txBody>
          <a:body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1084478D-D7D8-40AD-966D-EF36C1538231}"/>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4D1C61D6-B419-4FCB-84C0-97F3C0EDADAE}"/>
              </a:ext>
            </a:extLst>
          </p:cNvPr>
          <p:cNvSpPr>
            <a:spLocks noGrp="1"/>
          </p:cNvSpPr>
          <p:nvPr>
            <p:ph type="sldNum" sz="quarter" idx="12"/>
          </p:nvPr>
        </p:nvSpPr>
        <p:spPr/>
        <p:txBody>
          <a:body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53976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87596-D2BB-45FF-8EAB-491E0C9796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ABD0CCE-C060-4E16-8B87-D5CB83497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7D2C62E-FAAD-4FAE-90A0-3C13990C2AA6}"/>
              </a:ext>
            </a:extLst>
          </p:cNvPr>
          <p:cNvSpPr>
            <a:spLocks noGrp="1"/>
          </p:cNvSpPr>
          <p:nvPr>
            <p:ph type="dt" sz="half" idx="10"/>
          </p:nvPr>
        </p:nvSpPr>
        <p:spPr/>
        <p:txBody>
          <a:body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1084478D-D7D8-40AD-966D-EF36C1538231}"/>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4D1C61D6-B419-4FCB-84C0-97F3C0EDADAE}"/>
              </a:ext>
            </a:extLst>
          </p:cNvPr>
          <p:cNvSpPr>
            <a:spLocks noGrp="1"/>
          </p:cNvSpPr>
          <p:nvPr>
            <p:ph type="sldNum" sz="quarter" idx="12"/>
          </p:nvPr>
        </p:nvSpPr>
        <p:spPr/>
        <p:txBody>
          <a:body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09534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87596-D2BB-45FF-8EAB-491E0C9796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ABD0CCE-C060-4E16-8B87-D5CB83497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7D2C62E-FAAD-4FAE-90A0-3C13990C2AA6}"/>
              </a:ext>
            </a:extLst>
          </p:cNvPr>
          <p:cNvSpPr>
            <a:spLocks noGrp="1"/>
          </p:cNvSpPr>
          <p:nvPr>
            <p:ph type="dt" sz="half" idx="10"/>
          </p:nvPr>
        </p:nvSpPr>
        <p:spPr/>
        <p:txBody>
          <a:body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1084478D-D7D8-40AD-966D-EF36C1538231}"/>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4D1C61D6-B419-4FCB-84C0-97F3C0EDADAE}"/>
              </a:ext>
            </a:extLst>
          </p:cNvPr>
          <p:cNvSpPr>
            <a:spLocks noGrp="1"/>
          </p:cNvSpPr>
          <p:nvPr>
            <p:ph type="sldNum" sz="quarter" idx="12"/>
          </p:nvPr>
        </p:nvSpPr>
        <p:spPr/>
        <p:txBody>
          <a:body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74356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C92234-EB72-4CE3-A173-DB2252ACEFDE}" type="datetimeFigureOut">
              <a:rPr lang="en-CA" smtClean="0"/>
              <a:t>2021-02-18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724AC7-811E-4151-9C97-B6472C1F7A90}" type="slidenum">
              <a:rPr lang="en-CA" smtClean="0"/>
              <a:t>‹#›</a:t>
            </a:fld>
            <a:endParaRPr lang="en-CA"/>
          </a:p>
        </p:txBody>
      </p:sp>
    </p:spTree>
    <p:extLst>
      <p:ext uri="{BB962C8B-B14F-4D97-AF65-F5344CB8AC3E}">
        <p14:creationId xmlns:p14="http://schemas.microsoft.com/office/powerpoint/2010/main" val="484844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D3C92234-EB72-4CE3-A173-DB2252ACEFDE}" type="datetimeFigureOut">
              <a:rPr lang="en-CA" smtClean="0"/>
              <a:t>2021-02-18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724AC7-811E-4151-9C97-B6472C1F7A90}" type="slidenum">
              <a:rPr lang="en-CA" smtClean="0"/>
              <a:t>‹#›</a:t>
            </a:fld>
            <a:endParaRPr lang="en-CA"/>
          </a:p>
        </p:txBody>
      </p:sp>
    </p:spTree>
    <p:extLst>
      <p:ext uri="{BB962C8B-B14F-4D97-AF65-F5344CB8AC3E}">
        <p14:creationId xmlns:p14="http://schemas.microsoft.com/office/powerpoint/2010/main" val="116902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D3C92234-EB72-4CE3-A173-DB2252ACEFDE}" type="datetimeFigureOut">
              <a:rPr lang="en-CA" smtClean="0"/>
              <a:t>2021-02-18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7724AC7-811E-4151-9C97-B6472C1F7A90}" type="slidenum">
              <a:rPr lang="en-CA" smtClean="0"/>
              <a:t>‹#›</a:t>
            </a:fld>
            <a:endParaRPr lang="en-CA"/>
          </a:p>
        </p:txBody>
      </p:sp>
    </p:spTree>
    <p:extLst>
      <p:ext uri="{BB962C8B-B14F-4D97-AF65-F5344CB8AC3E}">
        <p14:creationId xmlns:p14="http://schemas.microsoft.com/office/powerpoint/2010/main" val="2489812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D3C92234-EB72-4CE3-A173-DB2252ACEFDE}" type="datetimeFigureOut">
              <a:rPr lang="en-CA" smtClean="0"/>
              <a:t>2021-02-18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7724AC7-811E-4151-9C97-B6472C1F7A90}" type="slidenum">
              <a:rPr lang="en-CA" smtClean="0"/>
              <a:t>‹#›</a:t>
            </a:fld>
            <a:endParaRPr lang="en-CA"/>
          </a:p>
        </p:txBody>
      </p:sp>
    </p:spTree>
    <p:extLst>
      <p:ext uri="{BB962C8B-B14F-4D97-AF65-F5344CB8AC3E}">
        <p14:creationId xmlns:p14="http://schemas.microsoft.com/office/powerpoint/2010/main" val="366372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C92234-EB72-4CE3-A173-DB2252ACEFDE}" type="datetimeFigureOut">
              <a:rPr lang="en-CA" smtClean="0"/>
              <a:t>2021-02-18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7724AC7-811E-4151-9C97-B6472C1F7A90}" type="slidenum">
              <a:rPr lang="en-CA" smtClean="0"/>
              <a:t>‹#›</a:t>
            </a:fld>
            <a:endParaRPr lang="en-CA"/>
          </a:p>
        </p:txBody>
      </p:sp>
    </p:spTree>
    <p:extLst>
      <p:ext uri="{BB962C8B-B14F-4D97-AF65-F5344CB8AC3E}">
        <p14:creationId xmlns:p14="http://schemas.microsoft.com/office/powerpoint/2010/main" val="137720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C92234-EB72-4CE3-A173-DB2252ACEFDE}" type="datetimeFigureOut">
              <a:rPr lang="en-CA" smtClean="0"/>
              <a:t>2021-02-18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724AC7-811E-4151-9C97-B6472C1F7A90}" type="slidenum">
              <a:rPr lang="en-CA" smtClean="0"/>
              <a:t>‹#›</a:t>
            </a:fld>
            <a:endParaRPr lang="en-CA"/>
          </a:p>
        </p:txBody>
      </p:sp>
    </p:spTree>
    <p:extLst>
      <p:ext uri="{BB962C8B-B14F-4D97-AF65-F5344CB8AC3E}">
        <p14:creationId xmlns:p14="http://schemas.microsoft.com/office/powerpoint/2010/main" val="843274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C92234-EB72-4CE3-A173-DB2252ACEFDE}" type="datetimeFigureOut">
              <a:rPr lang="en-CA" smtClean="0"/>
              <a:t>2021-02-18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724AC7-811E-4151-9C97-B6472C1F7A90}" type="slidenum">
              <a:rPr lang="en-CA" smtClean="0"/>
              <a:t>‹#›</a:t>
            </a:fld>
            <a:endParaRPr lang="en-CA"/>
          </a:p>
        </p:txBody>
      </p:sp>
    </p:spTree>
    <p:extLst>
      <p:ext uri="{BB962C8B-B14F-4D97-AF65-F5344CB8AC3E}">
        <p14:creationId xmlns:p14="http://schemas.microsoft.com/office/powerpoint/2010/main" val="29815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92234-EB72-4CE3-A173-DB2252ACEFDE}" type="datetimeFigureOut">
              <a:rPr lang="en-CA" smtClean="0"/>
              <a:t>2021-02-18</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24AC7-811E-4151-9C97-B6472C1F7A90}" type="slidenum">
              <a:rPr lang="en-CA" smtClean="0"/>
              <a:t>‹#›</a:t>
            </a:fld>
            <a:endParaRPr lang="en-CA"/>
          </a:p>
        </p:txBody>
      </p:sp>
    </p:spTree>
    <p:extLst>
      <p:ext uri="{BB962C8B-B14F-4D97-AF65-F5344CB8AC3E}">
        <p14:creationId xmlns:p14="http://schemas.microsoft.com/office/powerpoint/2010/main" val="3185312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7262045-8B33-F943-B778-816800C10A47}" type="datetime1">
              <a:rPr lang="en-CA" smtClean="0">
                <a:solidFill>
                  <a:prstClr val="black">
                    <a:tint val="75000"/>
                  </a:prstClr>
                </a:solidFill>
              </a:rPr>
              <a:pPr defTabSz="457200"/>
              <a:t>2021-02-18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457200"/>
            <a:fld id="{5CCB3933-57A8-9545-86BB-F02CE3D925D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55065055"/>
      </p:ext>
    </p:extLst>
  </p:cSld>
  <p:clrMap bg1="lt1" tx1="dk1" bg2="lt2" tx2="dk2" accent1="accent1" accent2="accent2" accent3="accent3" accent4="accent4" accent5="accent5" accent6="accent6" hlink="hlink" folHlink="folHlink"/>
  <p:sldLayoutIdLst>
    <p:sldLayoutId id="2147483678"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08641" y="273629"/>
            <a:ext cx="10959360" cy="1136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608641" y="1604328"/>
            <a:ext cx="10959360" cy="3969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71"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2" name="Rectangle 3"/>
          <p:cNvSpPr>
            <a:spLocks noGrp="1" noChangeArrowheads="1"/>
          </p:cNvSpPr>
          <p:nvPr>
            <p:ph type="dt"/>
          </p:nvPr>
        </p:nvSpPr>
        <p:spPr bwMode="auto">
          <a:xfrm>
            <a:off x="608641" y="6247376"/>
            <a:ext cx="2828159"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14643" eaLnBrk="1">
              <a:lnSpc>
                <a:spcPct val="93000"/>
              </a:lnSpc>
              <a:buClrTx/>
              <a:buSzPct val="100000"/>
              <a:buFontTx/>
              <a:buNone/>
              <a:tabLst>
                <a:tab pos="0" algn="l"/>
                <a:tab pos="414643" algn="l"/>
                <a:tab pos="829285" algn="l"/>
                <a:tab pos="1243928" algn="l"/>
                <a:tab pos="1658571" algn="l"/>
                <a:tab pos="2073214" algn="l"/>
                <a:tab pos="2487857" algn="l"/>
                <a:tab pos="2902500" algn="l"/>
                <a:tab pos="3317142" algn="l"/>
                <a:tab pos="3731785" algn="l"/>
                <a:tab pos="4146428" algn="l"/>
                <a:tab pos="4561070" algn="l"/>
                <a:tab pos="4975713" algn="l"/>
                <a:tab pos="5390357" algn="l"/>
                <a:tab pos="5805000" algn="l"/>
                <a:tab pos="6219643" algn="l"/>
                <a:tab pos="6634286" algn="l"/>
                <a:tab pos="7048929" algn="l"/>
                <a:tab pos="7463571" algn="l"/>
                <a:tab pos="7878215" algn="l"/>
                <a:tab pos="8292858" algn="l"/>
              </a:tabLst>
              <a:defRPr>
                <a:solidFill>
                  <a:srgbClr val="000000"/>
                </a:solidFill>
                <a:ea typeface="+mn-ea"/>
                <a:cs typeface="+mn-cs"/>
              </a:defRPr>
            </a:lvl1pPr>
          </a:lstStyle>
          <a:p>
            <a:pPr fontAlgn="base" hangingPunct="0">
              <a:spcBef>
                <a:spcPct val="0"/>
              </a:spcBef>
              <a:spcAft>
                <a:spcPct val="0"/>
              </a:spcAft>
              <a:defRPr/>
            </a:pPr>
            <a:endParaRPr lang="en-US" altLang="en-US"/>
          </a:p>
        </p:txBody>
      </p:sp>
      <p:sp>
        <p:nvSpPr>
          <p:cNvPr id="1028" name="Rectangle 4"/>
          <p:cNvSpPr>
            <a:spLocks noGrp="1" noChangeArrowheads="1"/>
          </p:cNvSpPr>
          <p:nvPr>
            <p:ph type="ftr"/>
          </p:nvPr>
        </p:nvSpPr>
        <p:spPr bwMode="auto">
          <a:xfrm>
            <a:off x="4170240" y="6247376"/>
            <a:ext cx="3853441"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14643" eaLnBrk="1">
              <a:lnSpc>
                <a:spcPct val="93000"/>
              </a:lnSpc>
              <a:buClrTx/>
              <a:buSzPct val="100000"/>
              <a:buFontTx/>
              <a:buNone/>
              <a:tabLst>
                <a:tab pos="0" algn="l"/>
                <a:tab pos="414643" algn="l"/>
                <a:tab pos="829285" algn="l"/>
                <a:tab pos="1243928" algn="l"/>
                <a:tab pos="1658571" algn="l"/>
                <a:tab pos="2073214" algn="l"/>
                <a:tab pos="2487857" algn="l"/>
                <a:tab pos="2902500" algn="l"/>
                <a:tab pos="3317142" algn="l"/>
                <a:tab pos="3731785" algn="l"/>
                <a:tab pos="4146428" algn="l"/>
                <a:tab pos="4561070" algn="l"/>
                <a:tab pos="4975713" algn="l"/>
                <a:tab pos="5390357" algn="l"/>
                <a:tab pos="5805000" algn="l"/>
                <a:tab pos="6219643" algn="l"/>
                <a:tab pos="6634286" algn="l"/>
                <a:tab pos="7048929" algn="l"/>
                <a:tab pos="7463571" algn="l"/>
                <a:tab pos="7878215" algn="l"/>
                <a:tab pos="8292858" algn="l"/>
              </a:tabLst>
              <a:defRPr>
                <a:solidFill>
                  <a:srgbClr val="000000"/>
                </a:solidFill>
                <a:ea typeface="+mn-ea"/>
                <a:cs typeface="+mn-cs"/>
              </a:defRPr>
            </a:lvl1pPr>
          </a:lstStyle>
          <a:p>
            <a:pPr fontAlgn="base" hangingPunct="0">
              <a:spcBef>
                <a:spcPct val="0"/>
              </a:spcBef>
              <a:spcAft>
                <a:spcPct val="0"/>
              </a:spcAft>
              <a:defRPr/>
            </a:pPr>
            <a:endParaRPr lang="en-US" altLang="en-US"/>
          </a:p>
        </p:txBody>
      </p:sp>
      <p:sp>
        <p:nvSpPr>
          <p:cNvPr id="1029" name="Rectangle 5"/>
          <p:cNvSpPr>
            <a:spLocks noGrp="1" noChangeArrowheads="1"/>
          </p:cNvSpPr>
          <p:nvPr>
            <p:ph type="sldNum"/>
          </p:nvPr>
        </p:nvSpPr>
        <p:spPr bwMode="auto">
          <a:xfrm>
            <a:off x="8739840" y="6247376"/>
            <a:ext cx="2828161"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SzPct val="100000"/>
              <a:tabLst>
                <a:tab pos="0" algn="l"/>
                <a:tab pos="413332" algn="l"/>
                <a:tab pos="828104" algn="l"/>
                <a:tab pos="1242876" algn="l"/>
                <a:tab pos="1657648" algn="l"/>
                <a:tab pos="2072419" algn="l"/>
                <a:tab pos="2487191" algn="l"/>
                <a:tab pos="2901963" algn="l"/>
                <a:tab pos="3316735" algn="l"/>
                <a:tab pos="3731507" algn="l"/>
                <a:tab pos="4146279" algn="l"/>
                <a:tab pos="4561051" algn="l"/>
                <a:tab pos="4974382" algn="l"/>
                <a:tab pos="5389154" algn="l"/>
                <a:tab pos="5803925" algn="l"/>
                <a:tab pos="6218697" algn="l"/>
                <a:tab pos="6633469" algn="l"/>
                <a:tab pos="7048241" algn="l"/>
                <a:tab pos="7463013" algn="l"/>
                <a:tab pos="7877785" algn="l"/>
                <a:tab pos="8292556" algn="l"/>
              </a:tabLst>
              <a:defRPr smtClean="0">
                <a:solidFill>
                  <a:srgbClr val="000000"/>
                </a:solidFill>
              </a:defRPr>
            </a:lvl1pPr>
          </a:lstStyle>
          <a:p>
            <a:pPr defTabSz="413332" fontAlgn="base" hangingPunct="0">
              <a:spcBef>
                <a:spcPct val="0"/>
              </a:spcBef>
              <a:spcAft>
                <a:spcPct val="0"/>
              </a:spcAft>
              <a:defRPr/>
            </a:pPr>
            <a:fld id="{F95A0AF1-BD81-4060-87B4-96DAB9022E68}" type="slidenum">
              <a:rPr lang="en-US" altLang="en-US" smtClean="0"/>
              <a:pPr defTabSz="413332" fontAlgn="base" hangingPunct="0">
                <a:spcBef>
                  <a:spcPct val="0"/>
                </a:spcBef>
                <a:spcAft>
                  <a:spcPct val="0"/>
                </a:spcAft>
                <a:defRPr/>
              </a:pPr>
              <a:t>‹#›</a:t>
            </a:fld>
            <a:endParaRPr lang="en-US" altLang="en-US"/>
          </a:p>
        </p:txBody>
      </p:sp>
    </p:spTree>
    <p:extLst>
      <p:ext uri="{BB962C8B-B14F-4D97-AF65-F5344CB8AC3E}">
        <p14:creationId xmlns:p14="http://schemas.microsoft.com/office/powerpoint/2010/main" val="3035061214"/>
      </p:ext>
    </p:extLst>
  </p:cSld>
  <p:clrMap bg1="lt1" tx1="dk1" bg2="lt2" tx2="dk2" accent1="accent1" accent2="accent2" accent3="accent3" accent4="accent4" accent5="accent5" accent6="accent6" hlink="hlink" folHlink="folHlink"/>
  <p:sldLayoutIdLst>
    <p:sldLayoutId id="2147483680" r:id="rId1"/>
  </p:sldLayoutIdLst>
  <p:txStyles>
    <p:titleStyle>
      <a:lvl1pPr algn="ctr" defTabSz="4133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kern="1200">
          <a:solidFill>
            <a:srgbClr val="000000"/>
          </a:solidFill>
          <a:latin typeface="+mj-lt"/>
          <a:ea typeface="+mj-ea"/>
          <a:cs typeface="+mj-cs"/>
        </a:defRPr>
      </a:lvl1pPr>
      <a:lvl2pPr algn="ctr" defTabSz="4133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2pPr>
      <a:lvl3pPr algn="ctr" defTabSz="4133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3pPr>
      <a:lvl4pPr algn="ctr" defTabSz="4133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4pPr>
      <a:lvl5pPr algn="ctr" defTabSz="4133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5pPr>
      <a:lvl6pPr marL="2280537" indent="-207322" algn="ctr" defTabSz="414643"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6pPr>
      <a:lvl7pPr marL="2695179" indent="-207322" algn="ctr" defTabSz="414643"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7pPr>
      <a:lvl8pPr marL="3109823" indent="-207322" algn="ctr" defTabSz="414643"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8pPr>
      <a:lvl9pPr marL="3524464" indent="-207322" algn="ctr" defTabSz="414643"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9pPr>
    </p:titleStyle>
    <p:bodyStyle>
      <a:lvl1pPr marL="309639" indent="-309639" algn="l" defTabSz="413332" rtl="0" eaLnBrk="0" fontAlgn="base" hangingPunct="0">
        <a:lnSpc>
          <a:spcPct val="93000"/>
        </a:lnSpc>
        <a:spcBef>
          <a:spcPct val="0"/>
        </a:spcBef>
        <a:spcAft>
          <a:spcPts val="1293"/>
        </a:spcAft>
        <a:buClr>
          <a:srgbClr val="000000"/>
        </a:buClr>
        <a:buSzPct val="100000"/>
        <a:buFont typeface="Times New Roman" panose="02020603050405020304" pitchFamily="18" charset="0"/>
        <a:defRPr sz="2903" kern="1200">
          <a:solidFill>
            <a:srgbClr val="000000"/>
          </a:solidFill>
          <a:latin typeface="+mn-lt"/>
          <a:ea typeface="+mn-ea"/>
          <a:cs typeface="+mn-cs"/>
        </a:defRPr>
      </a:lvl1pPr>
      <a:lvl2pPr marL="672565" indent="-257793" algn="l" defTabSz="413332" rtl="0" eaLnBrk="0" fontAlgn="base" hangingPunct="0">
        <a:lnSpc>
          <a:spcPct val="93000"/>
        </a:lnSpc>
        <a:spcBef>
          <a:spcPct val="0"/>
        </a:spcBef>
        <a:spcAft>
          <a:spcPts val="1032"/>
        </a:spcAft>
        <a:buClr>
          <a:srgbClr val="000000"/>
        </a:buClr>
        <a:buSzPct val="100000"/>
        <a:buFont typeface="Times New Roman" panose="02020603050405020304" pitchFamily="18" charset="0"/>
        <a:defRPr sz="2540" kern="1200">
          <a:solidFill>
            <a:srgbClr val="000000"/>
          </a:solidFill>
          <a:latin typeface="+mn-lt"/>
          <a:ea typeface="+mn-ea"/>
          <a:cs typeface="+mn-cs"/>
        </a:defRPr>
      </a:lvl2pPr>
      <a:lvl3pPr marL="1035490" indent="-205946" algn="l" defTabSz="413332" rtl="0" eaLnBrk="0" fontAlgn="base" hangingPunct="0">
        <a:lnSpc>
          <a:spcPct val="93000"/>
        </a:lnSpc>
        <a:spcBef>
          <a:spcPct val="0"/>
        </a:spcBef>
        <a:spcAft>
          <a:spcPts val="771"/>
        </a:spcAft>
        <a:buClr>
          <a:srgbClr val="000000"/>
        </a:buClr>
        <a:buSzPct val="100000"/>
        <a:buFont typeface="Times New Roman" panose="02020603050405020304" pitchFamily="18" charset="0"/>
        <a:defRPr sz="2177" kern="1200">
          <a:solidFill>
            <a:srgbClr val="000000"/>
          </a:solidFill>
          <a:latin typeface="+mn-lt"/>
          <a:ea typeface="+mn-ea"/>
          <a:cs typeface="+mn-cs"/>
        </a:defRPr>
      </a:lvl3pPr>
      <a:lvl4pPr marL="1450262" indent="-205946" algn="l" defTabSz="413332" rtl="0" eaLnBrk="0" fontAlgn="base" hangingPunct="0">
        <a:lnSpc>
          <a:spcPct val="93000"/>
        </a:lnSpc>
        <a:spcBef>
          <a:spcPct val="0"/>
        </a:spcBef>
        <a:spcAft>
          <a:spcPts val="522"/>
        </a:spcAft>
        <a:buClr>
          <a:srgbClr val="000000"/>
        </a:buClr>
        <a:buSzPct val="100000"/>
        <a:buFont typeface="Times New Roman" panose="02020603050405020304" pitchFamily="18" charset="0"/>
        <a:defRPr sz="1814" kern="1200">
          <a:solidFill>
            <a:srgbClr val="000000"/>
          </a:solidFill>
          <a:latin typeface="+mn-lt"/>
          <a:ea typeface="+mn-ea"/>
          <a:cs typeface="+mn-cs"/>
        </a:defRPr>
      </a:lvl4pPr>
      <a:lvl5pPr marL="1865034" indent="-205946" algn="l" defTabSz="413332" rtl="0" eaLnBrk="0" fontAlgn="base" hangingPunct="0">
        <a:lnSpc>
          <a:spcPct val="93000"/>
        </a:lnSpc>
        <a:spcBef>
          <a:spcPct val="0"/>
        </a:spcBef>
        <a:spcAft>
          <a:spcPts val="261"/>
        </a:spcAft>
        <a:buClr>
          <a:srgbClr val="000000"/>
        </a:buClr>
        <a:buSzPct val="100000"/>
        <a:buFont typeface="Times New Roman" panose="02020603050405020304" pitchFamily="18" charset="0"/>
        <a:defRPr sz="1814" kern="1200">
          <a:solidFill>
            <a:srgbClr val="000000"/>
          </a:solidFill>
          <a:latin typeface="+mn-lt"/>
          <a:ea typeface="+mn-ea"/>
          <a:cs typeface="+mn-cs"/>
        </a:defRPr>
      </a:lvl5pPr>
      <a:lvl6pPr marL="2280537" indent="-207322" algn="l" defTabSz="829285"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179" indent="-207322" algn="l" defTabSz="829285"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09823" indent="-207322" algn="l" defTabSz="829285"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4464" indent="-207322" algn="l" defTabSz="829285"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285" rtl="0" eaLnBrk="1" latinLnBrk="0" hangingPunct="1">
        <a:defRPr sz="1633" kern="1200">
          <a:solidFill>
            <a:schemeClr val="tx1"/>
          </a:solidFill>
          <a:latin typeface="+mn-lt"/>
          <a:ea typeface="+mn-ea"/>
          <a:cs typeface="+mn-cs"/>
        </a:defRPr>
      </a:lvl1pPr>
      <a:lvl2pPr marL="414643" algn="l" defTabSz="829285" rtl="0" eaLnBrk="1" latinLnBrk="0" hangingPunct="1">
        <a:defRPr sz="1633" kern="1200">
          <a:solidFill>
            <a:schemeClr val="tx1"/>
          </a:solidFill>
          <a:latin typeface="+mn-lt"/>
          <a:ea typeface="+mn-ea"/>
          <a:cs typeface="+mn-cs"/>
        </a:defRPr>
      </a:lvl2pPr>
      <a:lvl3pPr marL="829285" algn="l" defTabSz="829285" rtl="0" eaLnBrk="1" latinLnBrk="0" hangingPunct="1">
        <a:defRPr sz="1633" kern="1200">
          <a:solidFill>
            <a:schemeClr val="tx1"/>
          </a:solidFill>
          <a:latin typeface="+mn-lt"/>
          <a:ea typeface="+mn-ea"/>
          <a:cs typeface="+mn-cs"/>
        </a:defRPr>
      </a:lvl3pPr>
      <a:lvl4pPr marL="1243928" algn="l" defTabSz="829285" rtl="0" eaLnBrk="1" latinLnBrk="0" hangingPunct="1">
        <a:defRPr sz="1633" kern="1200">
          <a:solidFill>
            <a:schemeClr val="tx1"/>
          </a:solidFill>
          <a:latin typeface="+mn-lt"/>
          <a:ea typeface="+mn-ea"/>
          <a:cs typeface="+mn-cs"/>
        </a:defRPr>
      </a:lvl4pPr>
      <a:lvl5pPr marL="1658571" algn="l" defTabSz="829285" rtl="0" eaLnBrk="1" latinLnBrk="0" hangingPunct="1">
        <a:defRPr sz="1633" kern="1200">
          <a:solidFill>
            <a:schemeClr val="tx1"/>
          </a:solidFill>
          <a:latin typeface="+mn-lt"/>
          <a:ea typeface="+mn-ea"/>
          <a:cs typeface="+mn-cs"/>
        </a:defRPr>
      </a:lvl5pPr>
      <a:lvl6pPr marL="2073214" algn="l" defTabSz="829285" rtl="0" eaLnBrk="1" latinLnBrk="0" hangingPunct="1">
        <a:defRPr sz="1633" kern="1200">
          <a:solidFill>
            <a:schemeClr val="tx1"/>
          </a:solidFill>
          <a:latin typeface="+mn-lt"/>
          <a:ea typeface="+mn-ea"/>
          <a:cs typeface="+mn-cs"/>
        </a:defRPr>
      </a:lvl6pPr>
      <a:lvl7pPr marL="2487857" algn="l" defTabSz="829285" rtl="0" eaLnBrk="1" latinLnBrk="0" hangingPunct="1">
        <a:defRPr sz="1633" kern="1200">
          <a:solidFill>
            <a:schemeClr val="tx1"/>
          </a:solidFill>
          <a:latin typeface="+mn-lt"/>
          <a:ea typeface="+mn-ea"/>
          <a:cs typeface="+mn-cs"/>
        </a:defRPr>
      </a:lvl7pPr>
      <a:lvl8pPr marL="2902500" algn="l" defTabSz="829285" rtl="0" eaLnBrk="1" latinLnBrk="0" hangingPunct="1">
        <a:defRPr sz="1633" kern="1200">
          <a:solidFill>
            <a:schemeClr val="tx1"/>
          </a:solidFill>
          <a:latin typeface="+mn-lt"/>
          <a:ea typeface="+mn-ea"/>
          <a:cs typeface="+mn-cs"/>
        </a:defRPr>
      </a:lvl8pPr>
      <a:lvl9pPr marL="3317142" algn="l" defTabSz="829285" rtl="0" eaLnBrk="1" latinLnBrk="0" hangingPunct="1">
        <a:defRPr sz="163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A548F3-EDC1-4C85-B6D0-ABA32B2ACB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D72D116-D215-4FB6-B9DB-3CC668796C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2160BC1-EAE5-47DB-8373-DAF78BCB3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19F3822B-ED92-4BCA-B88D-4DFE36CBF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A8F9E320-4838-4BE8-AD26-DB7287A9D3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1987820"/>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A548F3-EDC1-4C85-B6D0-ABA32B2ACB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D72D116-D215-4FB6-B9DB-3CC668796C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2160BC1-EAE5-47DB-8373-DAF78BCB3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19F3822B-ED92-4BCA-B88D-4DFE36CBF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A8F9E320-4838-4BE8-AD26-DB7287A9D3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82584069"/>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A548F3-EDC1-4C85-B6D0-ABA32B2ACB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D72D116-D215-4FB6-B9DB-3CC668796C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2160BC1-EAE5-47DB-8373-DAF78BCB3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19F3822B-ED92-4BCA-B88D-4DFE36CBF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A8F9E320-4838-4BE8-AD26-DB7287A9D3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06676768"/>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A548F3-EDC1-4C85-B6D0-ABA32B2ACB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D72D116-D215-4FB6-B9DB-3CC668796C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2160BC1-EAE5-47DB-8373-DAF78BCB3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19F3822B-ED92-4BCA-B88D-4DFE36CBF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A8F9E320-4838-4BE8-AD26-DB7287A9D3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0591263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A548F3-EDC1-4C85-B6D0-ABA32B2ACB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D72D116-D215-4FB6-B9DB-3CC668796C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2160BC1-EAE5-47DB-8373-DAF78BCB3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19F3822B-ED92-4BCA-B88D-4DFE36CBF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A8F9E320-4838-4BE8-AD26-DB7287A9D3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73115341"/>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A548F3-EDC1-4C85-B6D0-ABA32B2ACB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D72D116-D215-4FB6-B9DB-3CC668796C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2160BC1-EAE5-47DB-8373-DAF78BCB3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19F3822B-ED92-4BCA-B88D-4DFE36CBF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A8F9E320-4838-4BE8-AD26-DB7287A9D3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96734460"/>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A548F3-EDC1-4C85-B6D0-ABA32B2ACB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D72D116-D215-4FB6-B9DB-3CC668796C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2160BC1-EAE5-47DB-8373-DAF78BCB3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19F3822B-ED92-4BCA-B88D-4DFE36CBF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A8F9E320-4838-4BE8-AD26-DB7287A9D3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59121005"/>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A548F3-EDC1-4C85-B6D0-ABA32B2ACB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D72D116-D215-4FB6-B9DB-3CC668796C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2160BC1-EAE5-47DB-8373-DAF78BCB3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B4833-F07C-436A-858E-5BBD6F34197A}" type="datetimeFigureOut">
              <a:rPr lang="en-CA" smtClean="0">
                <a:solidFill>
                  <a:prstClr val="black">
                    <a:tint val="75000"/>
                  </a:prstClr>
                </a:solidFill>
              </a:rPr>
              <a:pPr/>
              <a:t>2021-02-18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19F3822B-ED92-4BCA-B88D-4DFE36CBF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A8F9E320-4838-4BE8-AD26-DB7287A9D3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F9BC8-EB5F-4C7A-BF05-39DDABA85691}"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50167150"/>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08641" y="273629"/>
            <a:ext cx="10959360" cy="1136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608641" y="1604328"/>
            <a:ext cx="10959360" cy="3969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71"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2" name="Rectangle 3"/>
          <p:cNvSpPr>
            <a:spLocks noGrp="1" noChangeArrowheads="1"/>
          </p:cNvSpPr>
          <p:nvPr>
            <p:ph type="dt"/>
          </p:nvPr>
        </p:nvSpPr>
        <p:spPr bwMode="auto">
          <a:xfrm>
            <a:off x="608641" y="6247376"/>
            <a:ext cx="2828159"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14643" eaLnBrk="1">
              <a:lnSpc>
                <a:spcPct val="93000"/>
              </a:lnSpc>
              <a:buClrTx/>
              <a:buSzPct val="100000"/>
              <a:buFontTx/>
              <a:buNone/>
              <a:tabLst>
                <a:tab pos="0" algn="l"/>
                <a:tab pos="414643" algn="l"/>
                <a:tab pos="829285" algn="l"/>
                <a:tab pos="1243928" algn="l"/>
                <a:tab pos="1658571" algn="l"/>
                <a:tab pos="2073214" algn="l"/>
                <a:tab pos="2487857" algn="l"/>
                <a:tab pos="2902500" algn="l"/>
                <a:tab pos="3317142" algn="l"/>
                <a:tab pos="3731785" algn="l"/>
                <a:tab pos="4146428" algn="l"/>
                <a:tab pos="4561070" algn="l"/>
                <a:tab pos="4975713" algn="l"/>
                <a:tab pos="5390357" algn="l"/>
                <a:tab pos="5805000" algn="l"/>
                <a:tab pos="6219643" algn="l"/>
                <a:tab pos="6634286" algn="l"/>
                <a:tab pos="7048929" algn="l"/>
                <a:tab pos="7463571" algn="l"/>
                <a:tab pos="7878215" algn="l"/>
                <a:tab pos="8292858" algn="l"/>
              </a:tabLst>
              <a:defRPr>
                <a:solidFill>
                  <a:srgbClr val="000000"/>
                </a:solidFill>
                <a:ea typeface="+mn-ea"/>
                <a:cs typeface="+mn-cs"/>
              </a:defRPr>
            </a:lvl1pPr>
          </a:lstStyle>
          <a:p>
            <a:pPr fontAlgn="base" hangingPunct="0">
              <a:spcBef>
                <a:spcPct val="0"/>
              </a:spcBef>
              <a:spcAft>
                <a:spcPct val="0"/>
              </a:spcAft>
              <a:defRPr/>
            </a:pPr>
            <a:endParaRPr lang="en-US" altLang="en-US"/>
          </a:p>
        </p:txBody>
      </p:sp>
      <p:sp>
        <p:nvSpPr>
          <p:cNvPr id="1028" name="Rectangle 4"/>
          <p:cNvSpPr>
            <a:spLocks noGrp="1" noChangeArrowheads="1"/>
          </p:cNvSpPr>
          <p:nvPr>
            <p:ph type="ftr"/>
          </p:nvPr>
        </p:nvSpPr>
        <p:spPr bwMode="auto">
          <a:xfrm>
            <a:off x="4170240" y="6247376"/>
            <a:ext cx="3853441"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14643" eaLnBrk="1">
              <a:lnSpc>
                <a:spcPct val="93000"/>
              </a:lnSpc>
              <a:buClrTx/>
              <a:buSzPct val="100000"/>
              <a:buFontTx/>
              <a:buNone/>
              <a:tabLst>
                <a:tab pos="0" algn="l"/>
                <a:tab pos="414643" algn="l"/>
                <a:tab pos="829285" algn="l"/>
                <a:tab pos="1243928" algn="l"/>
                <a:tab pos="1658571" algn="l"/>
                <a:tab pos="2073214" algn="l"/>
                <a:tab pos="2487857" algn="l"/>
                <a:tab pos="2902500" algn="l"/>
                <a:tab pos="3317142" algn="l"/>
                <a:tab pos="3731785" algn="l"/>
                <a:tab pos="4146428" algn="l"/>
                <a:tab pos="4561070" algn="l"/>
                <a:tab pos="4975713" algn="l"/>
                <a:tab pos="5390357" algn="l"/>
                <a:tab pos="5805000" algn="l"/>
                <a:tab pos="6219643" algn="l"/>
                <a:tab pos="6634286" algn="l"/>
                <a:tab pos="7048929" algn="l"/>
                <a:tab pos="7463571" algn="l"/>
                <a:tab pos="7878215" algn="l"/>
                <a:tab pos="8292858" algn="l"/>
              </a:tabLst>
              <a:defRPr>
                <a:solidFill>
                  <a:srgbClr val="000000"/>
                </a:solidFill>
                <a:ea typeface="+mn-ea"/>
                <a:cs typeface="+mn-cs"/>
              </a:defRPr>
            </a:lvl1pPr>
          </a:lstStyle>
          <a:p>
            <a:pPr fontAlgn="base" hangingPunct="0">
              <a:spcBef>
                <a:spcPct val="0"/>
              </a:spcBef>
              <a:spcAft>
                <a:spcPct val="0"/>
              </a:spcAft>
              <a:defRPr/>
            </a:pPr>
            <a:endParaRPr lang="en-US" altLang="en-US"/>
          </a:p>
        </p:txBody>
      </p:sp>
      <p:sp>
        <p:nvSpPr>
          <p:cNvPr id="1029" name="Rectangle 5"/>
          <p:cNvSpPr>
            <a:spLocks noGrp="1" noChangeArrowheads="1"/>
          </p:cNvSpPr>
          <p:nvPr>
            <p:ph type="sldNum"/>
          </p:nvPr>
        </p:nvSpPr>
        <p:spPr bwMode="auto">
          <a:xfrm>
            <a:off x="8739840" y="6247376"/>
            <a:ext cx="2828161"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SzPct val="100000"/>
              <a:tabLst>
                <a:tab pos="0" algn="l"/>
                <a:tab pos="413332" algn="l"/>
                <a:tab pos="828104" algn="l"/>
                <a:tab pos="1242876" algn="l"/>
                <a:tab pos="1657648" algn="l"/>
                <a:tab pos="2072419" algn="l"/>
                <a:tab pos="2487191" algn="l"/>
                <a:tab pos="2901963" algn="l"/>
                <a:tab pos="3316735" algn="l"/>
                <a:tab pos="3731507" algn="l"/>
                <a:tab pos="4146279" algn="l"/>
                <a:tab pos="4561051" algn="l"/>
                <a:tab pos="4974382" algn="l"/>
                <a:tab pos="5389154" algn="l"/>
                <a:tab pos="5803925" algn="l"/>
                <a:tab pos="6218697" algn="l"/>
                <a:tab pos="6633469" algn="l"/>
                <a:tab pos="7048241" algn="l"/>
                <a:tab pos="7463013" algn="l"/>
                <a:tab pos="7877785" algn="l"/>
                <a:tab pos="8292556" algn="l"/>
              </a:tabLst>
              <a:defRPr smtClean="0">
                <a:solidFill>
                  <a:srgbClr val="000000"/>
                </a:solidFill>
              </a:defRPr>
            </a:lvl1pPr>
          </a:lstStyle>
          <a:p>
            <a:pPr defTabSz="413332" fontAlgn="base" hangingPunct="0">
              <a:spcBef>
                <a:spcPct val="0"/>
              </a:spcBef>
              <a:spcAft>
                <a:spcPct val="0"/>
              </a:spcAft>
              <a:defRPr/>
            </a:pPr>
            <a:fld id="{F95A0AF1-BD81-4060-87B4-96DAB9022E68}" type="slidenum">
              <a:rPr lang="en-US" altLang="en-US" smtClean="0"/>
              <a:pPr defTabSz="413332" fontAlgn="base" hangingPunct="0">
                <a:spcBef>
                  <a:spcPct val="0"/>
                </a:spcBef>
                <a:spcAft>
                  <a:spcPct val="0"/>
                </a:spcAft>
                <a:defRPr/>
              </a:pPr>
              <a:t>‹#›</a:t>
            </a:fld>
            <a:endParaRPr lang="en-US" altLang="en-US"/>
          </a:p>
        </p:txBody>
      </p:sp>
    </p:spTree>
    <p:extLst>
      <p:ext uri="{BB962C8B-B14F-4D97-AF65-F5344CB8AC3E}">
        <p14:creationId xmlns:p14="http://schemas.microsoft.com/office/powerpoint/2010/main" val="2849037697"/>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133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kern="1200">
          <a:solidFill>
            <a:srgbClr val="000000"/>
          </a:solidFill>
          <a:latin typeface="+mj-lt"/>
          <a:ea typeface="+mj-ea"/>
          <a:cs typeface="+mj-cs"/>
        </a:defRPr>
      </a:lvl1pPr>
      <a:lvl2pPr algn="ctr" defTabSz="4133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2pPr>
      <a:lvl3pPr algn="ctr" defTabSz="4133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3pPr>
      <a:lvl4pPr algn="ctr" defTabSz="4133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4pPr>
      <a:lvl5pPr algn="ctr" defTabSz="4133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5pPr>
      <a:lvl6pPr marL="2280537" indent="-207322" algn="ctr" defTabSz="414643"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6pPr>
      <a:lvl7pPr marL="2695179" indent="-207322" algn="ctr" defTabSz="414643"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7pPr>
      <a:lvl8pPr marL="3109823" indent="-207322" algn="ctr" defTabSz="414643"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8pPr>
      <a:lvl9pPr marL="3524464" indent="-207322" algn="ctr" defTabSz="414643"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9pPr>
    </p:titleStyle>
    <p:bodyStyle>
      <a:lvl1pPr marL="309639" indent="-309639" algn="l" defTabSz="413332" rtl="0" eaLnBrk="0" fontAlgn="base" hangingPunct="0">
        <a:lnSpc>
          <a:spcPct val="93000"/>
        </a:lnSpc>
        <a:spcBef>
          <a:spcPct val="0"/>
        </a:spcBef>
        <a:spcAft>
          <a:spcPts val="1293"/>
        </a:spcAft>
        <a:buClr>
          <a:srgbClr val="000000"/>
        </a:buClr>
        <a:buSzPct val="100000"/>
        <a:buFont typeface="Times New Roman" panose="02020603050405020304" pitchFamily="18" charset="0"/>
        <a:defRPr sz="2903" kern="1200">
          <a:solidFill>
            <a:srgbClr val="000000"/>
          </a:solidFill>
          <a:latin typeface="+mn-lt"/>
          <a:ea typeface="+mn-ea"/>
          <a:cs typeface="+mn-cs"/>
        </a:defRPr>
      </a:lvl1pPr>
      <a:lvl2pPr marL="672565" indent="-257793" algn="l" defTabSz="413332" rtl="0" eaLnBrk="0" fontAlgn="base" hangingPunct="0">
        <a:lnSpc>
          <a:spcPct val="93000"/>
        </a:lnSpc>
        <a:spcBef>
          <a:spcPct val="0"/>
        </a:spcBef>
        <a:spcAft>
          <a:spcPts val="1032"/>
        </a:spcAft>
        <a:buClr>
          <a:srgbClr val="000000"/>
        </a:buClr>
        <a:buSzPct val="100000"/>
        <a:buFont typeface="Times New Roman" panose="02020603050405020304" pitchFamily="18" charset="0"/>
        <a:defRPr sz="2540" kern="1200">
          <a:solidFill>
            <a:srgbClr val="000000"/>
          </a:solidFill>
          <a:latin typeface="+mn-lt"/>
          <a:ea typeface="+mn-ea"/>
          <a:cs typeface="+mn-cs"/>
        </a:defRPr>
      </a:lvl2pPr>
      <a:lvl3pPr marL="1035490" indent="-205946" algn="l" defTabSz="413332" rtl="0" eaLnBrk="0" fontAlgn="base" hangingPunct="0">
        <a:lnSpc>
          <a:spcPct val="93000"/>
        </a:lnSpc>
        <a:spcBef>
          <a:spcPct val="0"/>
        </a:spcBef>
        <a:spcAft>
          <a:spcPts val="771"/>
        </a:spcAft>
        <a:buClr>
          <a:srgbClr val="000000"/>
        </a:buClr>
        <a:buSzPct val="100000"/>
        <a:buFont typeface="Times New Roman" panose="02020603050405020304" pitchFamily="18" charset="0"/>
        <a:defRPr sz="2177" kern="1200">
          <a:solidFill>
            <a:srgbClr val="000000"/>
          </a:solidFill>
          <a:latin typeface="+mn-lt"/>
          <a:ea typeface="+mn-ea"/>
          <a:cs typeface="+mn-cs"/>
        </a:defRPr>
      </a:lvl3pPr>
      <a:lvl4pPr marL="1450262" indent="-205946" algn="l" defTabSz="413332" rtl="0" eaLnBrk="0" fontAlgn="base" hangingPunct="0">
        <a:lnSpc>
          <a:spcPct val="93000"/>
        </a:lnSpc>
        <a:spcBef>
          <a:spcPct val="0"/>
        </a:spcBef>
        <a:spcAft>
          <a:spcPts val="522"/>
        </a:spcAft>
        <a:buClr>
          <a:srgbClr val="000000"/>
        </a:buClr>
        <a:buSzPct val="100000"/>
        <a:buFont typeface="Times New Roman" panose="02020603050405020304" pitchFamily="18" charset="0"/>
        <a:defRPr sz="1814" kern="1200">
          <a:solidFill>
            <a:srgbClr val="000000"/>
          </a:solidFill>
          <a:latin typeface="+mn-lt"/>
          <a:ea typeface="+mn-ea"/>
          <a:cs typeface="+mn-cs"/>
        </a:defRPr>
      </a:lvl4pPr>
      <a:lvl5pPr marL="1865034" indent="-205946" algn="l" defTabSz="413332" rtl="0" eaLnBrk="0" fontAlgn="base" hangingPunct="0">
        <a:lnSpc>
          <a:spcPct val="93000"/>
        </a:lnSpc>
        <a:spcBef>
          <a:spcPct val="0"/>
        </a:spcBef>
        <a:spcAft>
          <a:spcPts val="261"/>
        </a:spcAft>
        <a:buClr>
          <a:srgbClr val="000000"/>
        </a:buClr>
        <a:buSzPct val="100000"/>
        <a:buFont typeface="Times New Roman" panose="02020603050405020304" pitchFamily="18" charset="0"/>
        <a:defRPr sz="1814" kern="1200">
          <a:solidFill>
            <a:srgbClr val="000000"/>
          </a:solidFill>
          <a:latin typeface="+mn-lt"/>
          <a:ea typeface="+mn-ea"/>
          <a:cs typeface="+mn-cs"/>
        </a:defRPr>
      </a:lvl5pPr>
      <a:lvl6pPr marL="2280537" indent="-207322" algn="l" defTabSz="829285"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179" indent="-207322" algn="l" defTabSz="829285"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09823" indent="-207322" algn="l" defTabSz="829285"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4464" indent="-207322" algn="l" defTabSz="829285"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285" rtl="0" eaLnBrk="1" latinLnBrk="0" hangingPunct="1">
        <a:defRPr sz="1633" kern="1200">
          <a:solidFill>
            <a:schemeClr val="tx1"/>
          </a:solidFill>
          <a:latin typeface="+mn-lt"/>
          <a:ea typeface="+mn-ea"/>
          <a:cs typeface="+mn-cs"/>
        </a:defRPr>
      </a:lvl1pPr>
      <a:lvl2pPr marL="414643" algn="l" defTabSz="829285" rtl="0" eaLnBrk="1" latinLnBrk="0" hangingPunct="1">
        <a:defRPr sz="1633" kern="1200">
          <a:solidFill>
            <a:schemeClr val="tx1"/>
          </a:solidFill>
          <a:latin typeface="+mn-lt"/>
          <a:ea typeface="+mn-ea"/>
          <a:cs typeface="+mn-cs"/>
        </a:defRPr>
      </a:lvl2pPr>
      <a:lvl3pPr marL="829285" algn="l" defTabSz="829285" rtl="0" eaLnBrk="1" latinLnBrk="0" hangingPunct="1">
        <a:defRPr sz="1633" kern="1200">
          <a:solidFill>
            <a:schemeClr val="tx1"/>
          </a:solidFill>
          <a:latin typeface="+mn-lt"/>
          <a:ea typeface="+mn-ea"/>
          <a:cs typeface="+mn-cs"/>
        </a:defRPr>
      </a:lvl3pPr>
      <a:lvl4pPr marL="1243928" algn="l" defTabSz="829285" rtl="0" eaLnBrk="1" latinLnBrk="0" hangingPunct="1">
        <a:defRPr sz="1633" kern="1200">
          <a:solidFill>
            <a:schemeClr val="tx1"/>
          </a:solidFill>
          <a:latin typeface="+mn-lt"/>
          <a:ea typeface="+mn-ea"/>
          <a:cs typeface="+mn-cs"/>
        </a:defRPr>
      </a:lvl4pPr>
      <a:lvl5pPr marL="1658571" algn="l" defTabSz="829285" rtl="0" eaLnBrk="1" latinLnBrk="0" hangingPunct="1">
        <a:defRPr sz="1633" kern="1200">
          <a:solidFill>
            <a:schemeClr val="tx1"/>
          </a:solidFill>
          <a:latin typeface="+mn-lt"/>
          <a:ea typeface="+mn-ea"/>
          <a:cs typeface="+mn-cs"/>
        </a:defRPr>
      </a:lvl5pPr>
      <a:lvl6pPr marL="2073214" algn="l" defTabSz="829285" rtl="0" eaLnBrk="1" latinLnBrk="0" hangingPunct="1">
        <a:defRPr sz="1633" kern="1200">
          <a:solidFill>
            <a:schemeClr val="tx1"/>
          </a:solidFill>
          <a:latin typeface="+mn-lt"/>
          <a:ea typeface="+mn-ea"/>
          <a:cs typeface="+mn-cs"/>
        </a:defRPr>
      </a:lvl6pPr>
      <a:lvl7pPr marL="2487857" algn="l" defTabSz="829285" rtl="0" eaLnBrk="1" latinLnBrk="0" hangingPunct="1">
        <a:defRPr sz="1633" kern="1200">
          <a:solidFill>
            <a:schemeClr val="tx1"/>
          </a:solidFill>
          <a:latin typeface="+mn-lt"/>
          <a:ea typeface="+mn-ea"/>
          <a:cs typeface="+mn-cs"/>
        </a:defRPr>
      </a:lvl7pPr>
      <a:lvl8pPr marL="2902500" algn="l" defTabSz="829285" rtl="0" eaLnBrk="1" latinLnBrk="0" hangingPunct="1">
        <a:defRPr sz="1633" kern="1200">
          <a:solidFill>
            <a:schemeClr val="tx1"/>
          </a:solidFill>
          <a:latin typeface="+mn-lt"/>
          <a:ea typeface="+mn-ea"/>
          <a:cs typeface="+mn-cs"/>
        </a:defRPr>
      </a:lvl8pPr>
      <a:lvl9pPr marL="3317142" algn="l" defTabSz="829285" rtl="0" eaLnBrk="1" latinLnBrk="0" hangingPunct="1">
        <a:defRPr sz="16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08641" y="273629"/>
            <a:ext cx="10959360" cy="1136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608641" y="1604328"/>
            <a:ext cx="10959360" cy="3969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71"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2" name="Rectangle 3"/>
          <p:cNvSpPr>
            <a:spLocks noGrp="1" noChangeArrowheads="1"/>
          </p:cNvSpPr>
          <p:nvPr>
            <p:ph type="dt"/>
          </p:nvPr>
        </p:nvSpPr>
        <p:spPr bwMode="auto">
          <a:xfrm>
            <a:off x="608641" y="6247376"/>
            <a:ext cx="2828159"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14643" eaLnBrk="1">
              <a:lnSpc>
                <a:spcPct val="93000"/>
              </a:lnSpc>
              <a:buClrTx/>
              <a:buSzPct val="100000"/>
              <a:buFontTx/>
              <a:buNone/>
              <a:tabLst>
                <a:tab pos="0" algn="l"/>
                <a:tab pos="414643" algn="l"/>
                <a:tab pos="829285" algn="l"/>
                <a:tab pos="1243928" algn="l"/>
                <a:tab pos="1658571" algn="l"/>
                <a:tab pos="2073214" algn="l"/>
                <a:tab pos="2487857" algn="l"/>
                <a:tab pos="2902500" algn="l"/>
                <a:tab pos="3317142" algn="l"/>
                <a:tab pos="3731785" algn="l"/>
                <a:tab pos="4146428" algn="l"/>
                <a:tab pos="4561070" algn="l"/>
                <a:tab pos="4975713" algn="l"/>
                <a:tab pos="5390357" algn="l"/>
                <a:tab pos="5805000" algn="l"/>
                <a:tab pos="6219643" algn="l"/>
                <a:tab pos="6634286" algn="l"/>
                <a:tab pos="7048929" algn="l"/>
                <a:tab pos="7463571" algn="l"/>
                <a:tab pos="7878215" algn="l"/>
                <a:tab pos="8292858" algn="l"/>
              </a:tabLst>
              <a:defRPr>
                <a:solidFill>
                  <a:srgbClr val="000000"/>
                </a:solidFill>
                <a:ea typeface="+mn-ea"/>
                <a:cs typeface="+mn-cs"/>
              </a:defRPr>
            </a:lvl1pPr>
          </a:lstStyle>
          <a:p>
            <a:pPr fontAlgn="base" hangingPunct="0">
              <a:spcBef>
                <a:spcPct val="0"/>
              </a:spcBef>
              <a:spcAft>
                <a:spcPct val="0"/>
              </a:spcAft>
              <a:defRPr/>
            </a:pPr>
            <a:endParaRPr lang="en-US" altLang="en-US"/>
          </a:p>
        </p:txBody>
      </p:sp>
      <p:sp>
        <p:nvSpPr>
          <p:cNvPr id="1028" name="Rectangle 4"/>
          <p:cNvSpPr>
            <a:spLocks noGrp="1" noChangeArrowheads="1"/>
          </p:cNvSpPr>
          <p:nvPr>
            <p:ph type="ftr"/>
          </p:nvPr>
        </p:nvSpPr>
        <p:spPr bwMode="auto">
          <a:xfrm>
            <a:off x="4170240" y="6247376"/>
            <a:ext cx="3853441"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14643" eaLnBrk="1">
              <a:lnSpc>
                <a:spcPct val="93000"/>
              </a:lnSpc>
              <a:buClrTx/>
              <a:buSzPct val="100000"/>
              <a:buFontTx/>
              <a:buNone/>
              <a:tabLst>
                <a:tab pos="0" algn="l"/>
                <a:tab pos="414643" algn="l"/>
                <a:tab pos="829285" algn="l"/>
                <a:tab pos="1243928" algn="l"/>
                <a:tab pos="1658571" algn="l"/>
                <a:tab pos="2073214" algn="l"/>
                <a:tab pos="2487857" algn="l"/>
                <a:tab pos="2902500" algn="l"/>
                <a:tab pos="3317142" algn="l"/>
                <a:tab pos="3731785" algn="l"/>
                <a:tab pos="4146428" algn="l"/>
                <a:tab pos="4561070" algn="l"/>
                <a:tab pos="4975713" algn="l"/>
                <a:tab pos="5390357" algn="l"/>
                <a:tab pos="5805000" algn="l"/>
                <a:tab pos="6219643" algn="l"/>
                <a:tab pos="6634286" algn="l"/>
                <a:tab pos="7048929" algn="l"/>
                <a:tab pos="7463571" algn="l"/>
                <a:tab pos="7878215" algn="l"/>
                <a:tab pos="8292858" algn="l"/>
              </a:tabLst>
              <a:defRPr>
                <a:solidFill>
                  <a:srgbClr val="000000"/>
                </a:solidFill>
                <a:ea typeface="+mn-ea"/>
                <a:cs typeface="+mn-cs"/>
              </a:defRPr>
            </a:lvl1pPr>
          </a:lstStyle>
          <a:p>
            <a:pPr fontAlgn="base" hangingPunct="0">
              <a:spcBef>
                <a:spcPct val="0"/>
              </a:spcBef>
              <a:spcAft>
                <a:spcPct val="0"/>
              </a:spcAft>
              <a:defRPr/>
            </a:pPr>
            <a:endParaRPr lang="en-US" altLang="en-US"/>
          </a:p>
        </p:txBody>
      </p:sp>
      <p:sp>
        <p:nvSpPr>
          <p:cNvPr id="1029" name="Rectangle 5"/>
          <p:cNvSpPr>
            <a:spLocks noGrp="1" noChangeArrowheads="1"/>
          </p:cNvSpPr>
          <p:nvPr>
            <p:ph type="sldNum"/>
          </p:nvPr>
        </p:nvSpPr>
        <p:spPr bwMode="auto">
          <a:xfrm>
            <a:off x="8739840" y="6247376"/>
            <a:ext cx="2828161"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SzPct val="100000"/>
              <a:tabLst>
                <a:tab pos="0" algn="l"/>
                <a:tab pos="413332" algn="l"/>
                <a:tab pos="828104" algn="l"/>
                <a:tab pos="1242876" algn="l"/>
                <a:tab pos="1657648" algn="l"/>
                <a:tab pos="2072419" algn="l"/>
                <a:tab pos="2487191" algn="l"/>
                <a:tab pos="2901963" algn="l"/>
                <a:tab pos="3316735" algn="l"/>
                <a:tab pos="3731507" algn="l"/>
                <a:tab pos="4146279" algn="l"/>
                <a:tab pos="4561051" algn="l"/>
                <a:tab pos="4974382" algn="l"/>
                <a:tab pos="5389154" algn="l"/>
                <a:tab pos="5803925" algn="l"/>
                <a:tab pos="6218697" algn="l"/>
                <a:tab pos="6633469" algn="l"/>
                <a:tab pos="7048241" algn="l"/>
                <a:tab pos="7463013" algn="l"/>
                <a:tab pos="7877785" algn="l"/>
                <a:tab pos="8292556" algn="l"/>
              </a:tabLst>
              <a:defRPr smtClean="0">
                <a:solidFill>
                  <a:srgbClr val="000000"/>
                </a:solidFill>
              </a:defRPr>
            </a:lvl1pPr>
          </a:lstStyle>
          <a:p>
            <a:pPr defTabSz="413332" fontAlgn="base" hangingPunct="0">
              <a:spcBef>
                <a:spcPct val="0"/>
              </a:spcBef>
              <a:spcAft>
                <a:spcPct val="0"/>
              </a:spcAft>
              <a:defRPr/>
            </a:pPr>
            <a:fld id="{F95A0AF1-BD81-4060-87B4-96DAB9022E68}" type="slidenum">
              <a:rPr lang="en-US" altLang="en-US" smtClean="0"/>
              <a:pPr defTabSz="413332" fontAlgn="base" hangingPunct="0">
                <a:spcBef>
                  <a:spcPct val="0"/>
                </a:spcBef>
                <a:spcAft>
                  <a:spcPct val="0"/>
                </a:spcAft>
                <a:defRPr/>
              </a:pPr>
              <a:t>‹#›</a:t>
            </a:fld>
            <a:endParaRPr lang="en-US" altLang="en-US"/>
          </a:p>
        </p:txBody>
      </p:sp>
    </p:spTree>
    <p:extLst>
      <p:ext uri="{BB962C8B-B14F-4D97-AF65-F5344CB8AC3E}">
        <p14:creationId xmlns:p14="http://schemas.microsoft.com/office/powerpoint/2010/main" val="1858834725"/>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4133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kern="1200">
          <a:solidFill>
            <a:srgbClr val="000000"/>
          </a:solidFill>
          <a:latin typeface="+mj-lt"/>
          <a:ea typeface="+mj-ea"/>
          <a:cs typeface="+mj-cs"/>
        </a:defRPr>
      </a:lvl1pPr>
      <a:lvl2pPr algn="ctr" defTabSz="4133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2pPr>
      <a:lvl3pPr algn="ctr" defTabSz="4133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3pPr>
      <a:lvl4pPr algn="ctr" defTabSz="4133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4pPr>
      <a:lvl5pPr algn="ctr" defTabSz="4133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5pPr>
      <a:lvl6pPr marL="2280537" indent="-207322" algn="ctr" defTabSz="414643"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6pPr>
      <a:lvl7pPr marL="2695179" indent="-207322" algn="ctr" defTabSz="414643"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7pPr>
      <a:lvl8pPr marL="3109823" indent="-207322" algn="ctr" defTabSz="414643"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8pPr>
      <a:lvl9pPr marL="3524464" indent="-207322" algn="ctr" defTabSz="414643"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WenQuanYi Zen Hei Sharp" charset="0"/>
          <a:cs typeface="WenQuanYi Zen Hei Sharp" charset="0"/>
        </a:defRPr>
      </a:lvl9pPr>
    </p:titleStyle>
    <p:bodyStyle>
      <a:lvl1pPr marL="309639" indent="-309639" algn="l" defTabSz="413332" rtl="0" eaLnBrk="0" fontAlgn="base" hangingPunct="0">
        <a:lnSpc>
          <a:spcPct val="93000"/>
        </a:lnSpc>
        <a:spcBef>
          <a:spcPct val="0"/>
        </a:spcBef>
        <a:spcAft>
          <a:spcPts val="1293"/>
        </a:spcAft>
        <a:buClr>
          <a:srgbClr val="000000"/>
        </a:buClr>
        <a:buSzPct val="100000"/>
        <a:buFont typeface="Times New Roman" panose="02020603050405020304" pitchFamily="18" charset="0"/>
        <a:defRPr sz="2903" kern="1200">
          <a:solidFill>
            <a:srgbClr val="000000"/>
          </a:solidFill>
          <a:latin typeface="+mn-lt"/>
          <a:ea typeface="+mn-ea"/>
          <a:cs typeface="+mn-cs"/>
        </a:defRPr>
      </a:lvl1pPr>
      <a:lvl2pPr marL="672565" indent="-257793" algn="l" defTabSz="413332" rtl="0" eaLnBrk="0" fontAlgn="base" hangingPunct="0">
        <a:lnSpc>
          <a:spcPct val="93000"/>
        </a:lnSpc>
        <a:spcBef>
          <a:spcPct val="0"/>
        </a:spcBef>
        <a:spcAft>
          <a:spcPts val="1032"/>
        </a:spcAft>
        <a:buClr>
          <a:srgbClr val="000000"/>
        </a:buClr>
        <a:buSzPct val="100000"/>
        <a:buFont typeface="Times New Roman" panose="02020603050405020304" pitchFamily="18" charset="0"/>
        <a:defRPr sz="2540" kern="1200">
          <a:solidFill>
            <a:srgbClr val="000000"/>
          </a:solidFill>
          <a:latin typeface="+mn-lt"/>
          <a:ea typeface="+mn-ea"/>
          <a:cs typeface="+mn-cs"/>
        </a:defRPr>
      </a:lvl2pPr>
      <a:lvl3pPr marL="1035490" indent="-205946" algn="l" defTabSz="413332" rtl="0" eaLnBrk="0" fontAlgn="base" hangingPunct="0">
        <a:lnSpc>
          <a:spcPct val="93000"/>
        </a:lnSpc>
        <a:spcBef>
          <a:spcPct val="0"/>
        </a:spcBef>
        <a:spcAft>
          <a:spcPts val="771"/>
        </a:spcAft>
        <a:buClr>
          <a:srgbClr val="000000"/>
        </a:buClr>
        <a:buSzPct val="100000"/>
        <a:buFont typeface="Times New Roman" panose="02020603050405020304" pitchFamily="18" charset="0"/>
        <a:defRPr sz="2177" kern="1200">
          <a:solidFill>
            <a:srgbClr val="000000"/>
          </a:solidFill>
          <a:latin typeface="+mn-lt"/>
          <a:ea typeface="+mn-ea"/>
          <a:cs typeface="+mn-cs"/>
        </a:defRPr>
      </a:lvl3pPr>
      <a:lvl4pPr marL="1450262" indent="-205946" algn="l" defTabSz="413332" rtl="0" eaLnBrk="0" fontAlgn="base" hangingPunct="0">
        <a:lnSpc>
          <a:spcPct val="93000"/>
        </a:lnSpc>
        <a:spcBef>
          <a:spcPct val="0"/>
        </a:spcBef>
        <a:spcAft>
          <a:spcPts val="522"/>
        </a:spcAft>
        <a:buClr>
          <a:srgbClr val="000000"/>
        </a:buClr>
        <a:buSzPct val="100000"/>
        <a:buFont typeface="Times New Roman" panose="02020603050405020304" pitchFamily="18" charset="0"/>
        <a:defRPr sz="1814" kern="1200">
          <a:solidFill>
            <a:srgbClr val="000000"/>
          </a:solidFill>
          <a:latin typeface="+mn-lt"/>
          <a:ea typeface="+mn-ea"/>
          <a:cs typeface="+mn-cs"/>
        </a:defRPr>
      </a:lvl4pPr>
      <a:lvl5pPr marL="1865034" indent="-205946" algn="l" defTabSz="413332" rtl="0" eaLnBrk="0" fontAlgn="base" hangingPunct="0">
        <a:lnSpc>
          <a:spcPct val="93000"/>
        </a:lnSpc>
        <a:spcBef>
          <a:spcPct val="0"/>
        </a:spcBef>
        <a:spcAft>
          <a:spcPts val="261"/>
        </a:spcAft>
        <a:buClr>
          <a:srgbClr val="000000"/>
        </a:buClr>
        <a:buSzPct val="100000"/>
        <a:buFont typeface="Times New Roman" panose="02020603050405020304" pitchFamily="18" charset="0"/>
        <a:defRPr sz="1814" kern="1200">
          <a:solidFill>
            <a:srgbClr val="000000"/>
          </a:solidFill>
          <a:latin typeface="+mn-lt"/>
          <a:ea typeface="+mn-ea"/>
          <a:cs typeface="+mn-cs"/>
        </a:defRPr>
      </a:lvl5pPr>
      <a:lvl6pPr marL="2280537" indent="-207322" algn="l" defTabSz="829285"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179" indent="-207322" algn="l" defTabSz="829285"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09823" indent="-207322" algn="l" defTabSz="829285"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4464" indent="-207322" algn="l" defTabSz="829285"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285" rtl="0" eaLnBrk="1" latinLnBrk="0" hangingPunct="1">
        <a:defRPr sz="1633" kern="1200">
          <a:solidFill>
            <a:schemeClr val="tx1"/>
          </a:solidFill>
          <a:latin typeface="+mn-lt"/>
          <a:ea typeface="+mn-ea"/>
          <a:cs typeface="+mn-cs"/>
        </a:defRPr>
      </a:lvl1pPr>
      <a:lvl2pPr marL="414643" algn="l" defTabSz="829285" rtl="0" eaLnBrk="1" latinLnBrk="0" hangingPunct="1">
        <a:defRPr sz="1633" kern="1200">
          <a:solidFill>
            <a:schemeClr val="tx1"/>
          </a:solidFill>
          <a:latin typeface="+mn-lt"/>
          <a:ea typeface="+mn-ea"/>
          <a:cs typeface="+mn-cs"/>
        </a:defRPr>
      </a:lvl2pPr>
      <a:lvl3pPr marL="829285" algn="l" defTabSz="829285" rtl="0" eaLnBrk="1" latinLnBrk="0" hangingPunct="1">
        <a:defRPr sz="1633" kern="1200">
          <a:solidFill>
            <a:schemeClr val="tx1"/>
          </a:solidFill>
          <a:latin typeface="+mn-lt"/>
          <a:ea typeface="+mn-ea"/>
          <a:cs typeface="+mn-cs"/>
        </a:defRPr>
      </a:lvl3pPr>
      <a:lvl4pPr marL="1243928" algn="l" defTabSz="829285" rtl="0" eaLnBrk="1" latinLnBrk="0" hangingPunct="1">
        <a:defRPr sz="1633" kern="1200">
          <a:solidFill>
            <a:schemeClr val="tx1"/>
          </a:solidFill>
          <a:latin typeface="+mn-lt"/>
          <a:ea typeface="+mn-ea"/>
          <a:cs typeface="+mn-cs"/>
        </a:defRPr>
      </a:lvl4pPr>
      <a:lvl5pPr marL="1658571" algn="l" defTabSz="829285" rtl="0" eaLnBrk="1" latinLnBrk="0" hangingPunct="1">
        <a:defRPr sz="1633" kern="1200">
          <a:solidFill>
            <a:schemeClr val="tx1"/>
          </a:solidFill>
          <a:latin typeface="+mn-lt"/>
          <a:ea typeface="+mn-ea"/>
          <a:cs typeface="+mn-cs"/>
        </a:defRPr>
      </a:lvl5pPr>
      <a:lvl6pPr marL="2073214" algn="l" defTabSz="829285" rtl="0" eaLnBrk="1" latinLnBrk="0" hangingPunct="1">
        <a:defRPr sz="1633" kern="1200">
          <a:solidFill>
            <a:schemeClr val="tx1"/>
          </a:solidFill>
          <a:latin typeface="+mn-lt"/>
          <a:ea typeface="+mn-ea"/>
          <a:cs typeface="+mn-cs"/>
        </a:defRPr>
      </a:lvl6pPr>
      <a:lvl7pPr marL="2487857" algn="l" defTabSz="829285" rtl="0" eaLnBrk="1" latinLnBrk="0" hangingPunct="1">
        <a:defRPr sz="1633" kern="1200">
          <a:solidFill>
            <a:schemeClr val="tx1"/>
          </a:solidFill>
          <a:latin typeface="+mn-lt"/>
          <a:ea typeface="+mn-ea"/>
          <a:cs typeface="+mn-cs"/>
        </a:defRPr>
      </a:lvl7pPr>
      <a:lvl8pPr marL="2902500" algn="l" defTabSz="829285" rtl="0" eaLnBrk="1" latinLnBrk="0" hangingPunct="1">
        <a:defRPr sz="1633" kern="1200">
          <a:solidFill>
            <a:schemeClr val="tx1"/>
          </a:solidFill>
          <a:latin typeface="+mn-lt"/>
          <a:ea typeface="+mn-ea"/>
          <a:cs typeface="+mn-cs"/>
        </a:defRPr>
      </a:lvl8pPr>
      <a:lvl9pPr marL="3317142" algn="l" defTabSz="829285" rtl="0" eaLnBrk="1" latinLnBrk="0" hangingPunct="1">
        <a:defRPr sz="16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19F300-26B7-944A-8B47-6E2A99524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1D1AD7-A16A-4D42-AF85-505C9D640C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EDD8F-DC0E-E445-ABAC-7D72F73642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D5E89-C9E7-4B45-BC56-34B2B4C3010C}" type="datetimeFigureOut">
              <a:rPr lang="en-US" smtClean="0">
                <a:solidFill>
                  <a:prstClr val="black">
                    <a:tint val="75000"/>
                  </a:prstClr>
                </a:solidFill>
              </a:rPr>
              <a:pPr/>
              <a:t>2/18/2021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47EFA6E-F8FC-4E4A-8671-B7668C1AE1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20737E-65C2-E641-B3D1-2C1CC6A7D1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DBFFF2-28B7-E049-BCC8-55BAD67DF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408144"/>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7262045-8B33-F943-B778-816800C10A47}" type="datetime1">
              <a:rPr lang="en-CA" smtClean="0">
                <a:solidFill>
                  <a:prstClr val="black">
                    <a:tint val="75000"/>
                  </a:prstClr>
                </a:solidFill>
              </a:rPr>
              <a:pPr defTabSz="457200"/>
              <a:t>2021-02-18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457200"/>
            <a:fld id="{5CCB3933-57A8-9545-86BB-F02CE3D925D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939455298"/>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7262045-8B33-F943-B778-816800C10A47}" type="datetime1">
              <a:rPr lang="en-CA" smtClean="0">
                <a:solidFill>
                  <a:prstClr val="black">
                    <a:tint val="75000"/>
                  </a:prstClr>
                </a:solidFill>
              </a:rPr>
              <a:pPr defTabSz="457200"/>
              <a:t>2021-02-18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457200"/>
            <a:fld id="{5CCB3933-57A8-9545-86BB-F02CE3D925D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019633724"/>
      </p:ext>
    </p:extLst>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7262045-8B33-F943-B778-816800C10A47}" type="datetime1">
              <a:rPr lang="en-CA" smtClean="0">
                <a:solidFill>
                  <a:prstClr val="black">
                    <a:tint val="75000"/>
                  </a:prstClr>
                </a:solidFill>
              </a:rPr>
              <a:pPr defTabSz="457200"/>
              <a:t>2021-02-18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457200"/>
            <a:fld id="{5CCB3933-57A8-9545-86BB-F02CE3D925D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990404502"/>
      </p:ext>
    </p:extLst>
  </p:cSld>
  <p:clrMap bg1="lt1" tx1="dk1" bg2="lt2" tx2="dk2" accent1="accent1" accent2="accent2" accent3="accent3" accent4="accent4" accent5="accent5" accent6="accent6" hlink="hlink" folHlink="folHlink"/>
  <p:sldLayoutIdLst>
    <p:sldLayoutId id="2147483672"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7262045-8B33-F943-B778-816800C10A47}" type="datetime1">
              <a:rPr lang="en-CA" smtClean="0">
                <a:solidFill>
                  <a:prstClr val="black">
                    <a:tint val="75000"/>
                  </a:prstClr>
                </a:solidFill>
              </a:rPr>
              <a:pPr defTabSz="457200"/>
              <a:t>2021-02-18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457200"/>
            <a:fld id="{5CCB3933-57A8-9545-86BB-F02CE3D925D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406896536"/>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7262045-8B33-F943-B778-816800C10A47}" type="datetime1">
              <a:rPr lang="en-CA" smtClean="0">
                <a:solidFill>
                  <a:prstClr val="black">
                    <a:tint val="75000"/>
                  </a:prstClr>
                </a:solidFill>
              </a:rPr>
              <a:pPr defTabSz="457200"/>
              <a:t>2021-02-18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457200"/>
            <a:fld id="{5CCB3933-57A8-9545-86BB-F02CE3D925D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557505907"/>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 Id="rId5" Type="http://schemas.openxmlformats.org/officeDocument/2006/relationships/image" Target="../media/image45.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xml"/><Relationship Id="rId5" Type="http://schemas.openxmlformats.org/officeDocument/2006/relationships/image" Target="../media/image45.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7.xml"/><Relationship Id="rId5" Type="http://schemas.openxmlformats.org/officeDocument/2006/relationships/image" Target="../media/image45.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8.xml"/><Relationship Id="rId5" Type="http://schemas.openxmlformats.org/officeDocument/2006/relationships/image" Target="../media/image45.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 Id="rId5" Type="http://schemas.openxmlformats.org/officeDocument/2006/relationships/image" Target="../media/image45.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file:////var/folders/2m/ttvtpp595lb40prbx6f5ql4r0000gn/T/com.microsoft.Word/WebArchiveCopyPasteTempFiles/page81image8256"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file:////var/folders/2m/ttvtpp595lb40prbx6f5ql4r0000gn/T/com.microsoft.Word/WebArchiveCopyPasteTempFiles/page75image18376"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jpeg"/><Relationship Id="rId1" Type="http://schemas.openxmlformats.org/officeDocument/2006/relationships/slideLayout" Target="../slideLayouts/slideLayout18.xml"/><Relationship Id="rId5" Type="http://schemas.openxmlformats.org/officeDocument/2006/relationships/image" Target="../media/image13.wm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1.wmf"/><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file:////var/folders/2m/ttvtpp595lb40prbx6f5ql4r0000gn/T/com.microsoft.Word/WebArchiveCopyPasteTempFiles/1-s2.0-S0034425717303887-gr5_lrg.jpg" TargetMode="Externa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CA" b="1" dirty="0"/>
              <a:t>Sea-ice and Freshwater-marine coupling: freshwater-marine interaction and integration of modeling and observational data</a:t>
            </a:r>
            <a:endParaRPr lang="en-CA" dirty="0"/>
          </a:p>
        </p:txBody>
      </p:sp>
      <p:sp>
        <p:nvSpPr>
          <p:cNvPr id="3" name="Subtitle 2"/>
          <p:cNvSpPr>
            <a:spLocks noGrp="1"/>
          </p:cNvSpPr>
          <p:nvPr>
            <p:ph type="subTitle" idx="1"/>
          </p:nvPr>
        </p:nvSpPr>
        <p:spPr/>
        <p:txBody>
          <a:bodyPr/>
          <a:lstStyle/>
          <a:p>
            <a:r>
              <a:rPr lang="en-CA" dirty="0"/>
              <a:t>Jens </a:t>
            </a:r>
            <a:r>
              <a:rPr lang="en-CA" dirty="0" err="1"/>
              <a:t>Ehn</a:t>
            </a:r>
            <a:r>
              <a:rPr lang="en-CA" dirty="0"/>
              <a:t> (Team 1) and Paul Myers (Team 6)</a:t>
            </a:r>
          </a:p>
        </p:txBody>
      </p:sp>
    </p:spTree>
    <p:extLst>
      <p:ext uri="{BB962C8B-B14F-4D97-AF65-F5344CB8AC3E}">
        <p14:creationId xmlns:p14="http://schemas.microsoft.com/office/powerpoint/2010/main" val="3635715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3" y="268765"/>
            <a:ext cx="6557387" cy="1325563"/>
          </a:xfrm>
        </p:spPr>
        <p:txBody>
          <a:bodyPr/>
          <a:lstStyle/>
          <a:p>
            <a:r>
              <a:rPr lang="en-CA" dirty="0"/>
              <a:t>NEMO – </a:t>
            </a:r>
            <a:r>
              <a:rPr lang="en-CA" dirty="0" err="1"/>
              <a:t>BaySys</a:t>
            </a:r>
            <a:r>
              <a:rPr lang="en-CA" dirty="0"/>
              <a:t> Mooring Comparisons</a:t>
            </a:r>
          </a:p>
        </p:txBody>
      </p:sp>
      <p:pic>
        <p:nvPicPr>
          <p:cNvPr id="4" name="Content Placeholder 3"/>
          <p:cNvPicPr>
            <a:picLocks noGrp="1" noChangeAspect="1"/>
          </p:cNvPicPr>
          <p:nvPr>
            <p:ph idx="1"/>
          </p:nvPr>
        </p:nvPicPr>
        <p:blipFill>
          <a:blip r:embed="rId2"/>
          <a:stretch>
            <a:fillRect/>
          </a:stretch>
        </p:blipFill>
        <p:spPr>
          <a:xfrm>
            <a:off x="208499" y="2189617"/>
            <a:ext cx="4966420" cy="4494789"/>
          </a:xfrm>
          <a:prstGeom prst="rect">
            <a:avLst/>
          </a:prstGeom>
        </p:spPr>
      </p:pic>
      <p:pic>
        <p:nvPicPr>
          <p:cNvPr id="5" name="Picture 4"/>
          <p:cNvPicPr>
            <a:picLocks noChangeAspect="1"/>
          </p:cNvPicPr>
          <p:nvPr/>
        </p:nvPicPr>
        <p:blipFill>
          <a:blip r:embed="rId3"/>
          <a:stretch>
            <a:fillRect/>
          </a:stretch>
        </p:blipFill>
        <p:spPr>
          <a:xfrm>
            <a:off x="7265380" y="227937"/>
            <a:ext cx="4869854" cy="4494788"/>
          </a:xfrm>
          <a:prstGeom prst="rect">
            <a:avLst/>
          </a:prstGeom>
        </p:spPr>
      </p:pic>
      <p:pic>
        <p:nvPicPr>
          <p:cNvPr id="6" name="Picture 5"/>
          <p:cNvPicPr>
            <a:picLocks noChangeAspect="1"/>
          </p:cNvPicPr>
          <p:nvPr/>
        </p:nvPicPr>
        <p:blipFill>
          <a:blip r:embed="rId4"/>
          <a:stretch>
            <a:fillRect/>
          </a:stretch>
        </p:blipFill>
        <p:spPr>
          <a:xfrm>
            <a:off x="5161977" y="4803111"/>
            <a:ext cx="5886450" cy="1720447"/>
          </a:xfrm>
          <a:prstGeom prst="rect">
            <a:avLst/>
          </a:prstGeom>
        </p:spPr>
      </p:pic>
      <p:pic>
        <p:nvPicPr>
          <p:cNvPr id="7" name="Picture 6"/>
          <p:cNvPicPr>
            <a:picLocks noChangeAspect="1"/>
          </p:cNvPicPr>
          <p:nvPr/>
        </p:nvPicPr>
        <p:blipFill>
          <a:blip r:embed="rId5"/>
          <a:stretch>
            <a:fillRect/>
          </a:stretch>
        </p:blipFill>
        <p:spPr>
          <a:xfrm>
            <a:off x="4760829" y="931547"/>
            <a:ext cx="2634758" cy="1598668"/>
          </a:xfrm>
          <a:prstGeom prst="rect">
            <a:avLst/>
          </a:prstGeom>
        </p:spPr>
      </p:pic>
    </p:spTree>
    <p:extLst>
      <p:ext uri="{BB962C8B-B14F-4D97-AF65-F5344CB8AC3E}">
        <p14:creationId xmlns:p14="http://schemas.microsoft.com/office/powerpoint/2010/main" val="3862235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3A5532-3EA8-A44D-9B29-FBD9991D50D0}"/>
              </a:ext>
            </a:extLst>
          </p:cNvPr>
          <p:cNvSpPr>
            <a:spLocks noGrp="1"/>
          </p:cNvSpPr>
          <p:nvPr>
            <p:ph type="title"/>
          </p:nvPr>
        </p:nvSpPr>
        <p:spPr>
          <a:xfrm>
            <a:off x="140825" y="171883"/>
            <a:ext cx="11910350" cy="910118"/>
          </a:xfrm>
        </p:spPr>
        <p:txBody>
          <a:bodyPr>
            <a:normAutofit fontScale="90000"/>
          </a:bodyPr>
          <a:lstStyle/>
          <a:p>
            <a:pPr algn="ctr"/>
            <a:br>
              <a:rPr lang="en-CA" sz="2200" b="1" dirty="0"/>
            </a:br>
            <a:br>
              <a:rPr lang="en-CA" sz="2200" b="1" dirty="0"/>
            </a:br>
            <a:br>
              <a:rPr lang="en-CA" sz="2200" b="1" dirty="0"/>
            </a:br>
            <a:r>
              <a:rPr lang="en-CA" sz="2200" b="1" dirty="0"/>
              <a:t>Hudson Bay Complex 2016-2018 baseline evaluation, Part I: Atmospheric and river discharge conditions</a:t>
            </a:r>
            <a:br>
              <a:rPr lang="en-CA" sz="2200" b="1" dirty="0"/>
            </a:br>
            <a:r>
              <a:rPr lang="en-CA" sz="2000" dirty="0"/>
              <a:t>J. V. </a:t>
            </a:r>
            <a:r>
              <a:rPr lang="en-CA" sz="2000" dirty="0" err="1"/>
              <a:t>Lukovich</a:t>
            </a:r>
            <a:r>
              <a:rPr lang="en-CA" sz="2000" dirty="0"/>
              <a:t>, Andrew </a:t>
            </a:r>
            <a:r>
              <a:rPr lang="en-CA" sz="2000" dirty="0" err="1"/>
              <a:t>Tefs</a:t>
            </a:r>
            <a:r>
              <a:rPr lang="en-CA" sz="2000" dirty="0"/>
              <a:t>, Shabnam </a:t>
            </a:r>
            <a:r>
              <a:rPr lang="en-CA" sz="2000" dirty="0" err="1"/>
              <a:t>Jafarikhasragh</a:t>
            </a:r>
            <a:r>
              <a:rPr lang="en-CA" sz="2000" dirty="0"/>
              <a:t>, Clark </a:t>
            </a:r>
            <a:r>
              <a:rPr lang="en-CA" sz="2000" dirty="0" err="1"/>
              <a:t>Pennelly</a:t>
            </a:r>
            <a:r>
              <a:rPr lang="en-CA" sz="2000" dirty="0"/>
              <a:t>, Paul G. Myers, Tricia A. </a:t>
            </a:r>
            <a:r>
              <a:rPr lang="en-CA" sz="2000" dirty="0" err="1"/>
              <a:t>Stadnyk</a:t>
            </a:r>
            <a:r>
              <a:rPr lang="en-CA" sz="2000" dirty="0"/>
              <a:t>, Kevin </a:t>
            </a:r>
            <a:r>
              <a:rPr lang="en-CA" sz="2000" dirty="0" err="1"/>
              <a:t>Sydor</a:t>
            </a:r>
            <a:r>
              <a:rPr lang="en-CA" sz="2000" dirty="0"/>
              <a:t>, Karen Wong, Michael Vieira, David Landry, Julienne C. Stroeve, D.G. Barber</a:t>
            </a:r>
            <a:br>
              <a:rPr lang="en-CA" dirty="0"/>
            </a:br>
            <a:r>
              <a:rPr lang="en-CA" sz="2200" b="1" dirty="0"/>
              <a:t>                             </a:t>
            </a:r>
            <a:br>
              <a:rPr lang="en-CA" b="1" dirty="0"/>
            </a:br>
            <a:endParaRPr lang="en-US" dirty="0"/>
          </a:p>
        </p:txBody>
      </p:sp>
      <p:sp>
        <p:nvSpPr>
          <p:cNvPr id="5" name="Content Placeholder 4">
            <a:extLst>
              <a:ext uri="{FF2B5EF4-FFF2-40B4-BE49-F238E27FC236}">
                <a16:creationId xmlns:a16="http://schemas.microsoft.com/office/drawing/2014/main" id="{7E6B7509-4968-774D-89B7-1AA3EE32B88B}"/>
              </a:ext>
            </a:extLst>
          </p:cNvPr>
          <p:cNvSpPr>
            <a:spLocks noGrp="1"/>
          </p:cNvSpPr>
          <p:nvPr>
            <p:ph idx="1"/>
          </p:nvPr>
        </p:nvSpPr>
        <p:spPr>
          <a:xfrm>
            <a:off x="292743" y="1217928"/>
            <a:ext cx="5639587" cy="4976639"/>
          </a:xfrm>
        </p:spPr>
        <p:txBody>
          <a:bodyPr>
            <a:normAutofit lnSpcReduction="10000"/>
          </a:bodyPr>
          <a:lstStyle/>
          <a:p>
            <a:pPr marL="0" indent="0">
              <a:buNone/>
            </a:pPr>
            <a:r>
              <a:rPr lang="en-US" sz="1800" b="1" dirty="0"/>
              <a:t>Objectives/ relation to other teams:</a:t>
            </a:r>
          </a:p>
          <a:p>
            <a:pPr marL="0" indent="0">
              <a:buNone/>
            </a:pPr>
            <a:r>
              <a:rPr lang="en-CA" sz="1800" dirty="0"/>
              <a:t>To provide context for atmospheric and river discharge conditions within the Hudson Bay Complex for the 2016 to 2018 </a:t>
            </a:r>
            <a:r>
              <a:rPr lang="en-CA" sz="1800" dirty="0" err="1"/>
              <a:t>BaySys</a:t>
            </a:r>
            <a:r>
              <a:rPr lang="en-CA" sz="1800" dirty="0"/>
              <a:t> timeframe relative to the 1981-2010 historical climatology, as "input" to the NEMO model.</a:t>
            </a:r>
          </a:p>
          <a:p>
            <a:pPr marL="0" indent="0">
              <a:buNone/>
            </a:pPr>
            <a:r>
              <a:rPr lang="en-US" sz="1800" b="1" dirty="0"/>
              <a:t>Atmospheric and river discharge conditions for </a:t>
            </a:r>
            <a:r>
              <a:rPr lang="en-US" sz="1800" b="1" dirty="0" err="1"/>
              <a:t>BaySys</a:t>
            </a:r>
            <a:r>
              <a:rPr lang="en-US" sz="1800" b="1"/>
              <a:t> timeframe</a:t>
            </a:r>
            <a:r>
              <a:rPr lang="en-US" sz="1800"/>
              <a:t>:</a:t>
            </a:r>
            <a:endParaRPr lang="en-US" sz="1800" dirty="0"/>
          </a:p>
          <a:p>
            <a:pPr marL="0" indent="0">
              <a:buNone/>
            </a:pPr>
            <a:r>
              <a:rPr lang="en-US" sz="1800" b="1" dirty="0"/>
              <a:t>2016:</a:t>
            </a:r>
            <a:r>
              <a:rPr lang="en-US" sz="1800" dirty="0"/>
              <a:t> warm marine conditions throughout the annual cycle, high wind speeds in spring, high SLP in fall, high overland precipitation in November, high river discharge in JFM  </a:t>
            </a:r>
          </a:p>
          <a:p>
            <a:pPr marL="0" indent="0">
              <a:buNone/>
            </a:pPr>
            <a:r>
              <a:rPr lang="en-US" sz="1800" b="1" dirty="0"/>
              <a:t>2017</a:t>
            </a:r>
            <a:r>
              <a:rPr lang="en-US" sz="1800" dirty="0"/>
              <a:t>: warm marine conditions in January, high wind speeds in November, minimum SLP in February and reversals in fall, high precipitation in January, October, and November, high river discharge in March and April.</a:t>
            </a:r>
          </a:p>
          <a:p>
            <a:pPr marL="0" indent="0">
              <a:buNone/>
            </a:pPr>
            <a:r>
              <a:rPr lang="en-US" sz="1800" b="1" dirty="0"/>
              <a:t>2018: </a:t>
            </a:r>
            <a:r>
              <a:rPr lang="en-US" sz="1800" dirty="0"/>
              <a:t>cold and windy conditions throughout the annual cycle, SLP reversals in JFM, low precipitation, lower than normal river discharge from April to December.</a:t>
            </a:r>
            <a:endParaRPr lang="en-US" sz="1800" b="1" dirty="0"/>
          </a:p>
        </p:txBody>
      </p:sp>
      <p:sp>
        <p:nvSpPr>
          <p:cNvPr id="7" name="TextBox 6">
            <a:extLst>
              <a:ext uri="{FF2B5EF4-FFF2-40B4-BE49-F238E27FC236}">
                <a16:creationId xmlns:a16="http://schemas.microsoft.com/office/drawing/2014/main" id="{B2E22DAC-4AB6-A840-9396-9274B8FA188A}"/>
              </a:ext>
            </a:extLst>
          </p:cNvPr>
          <p:cNvSpPr txBox="1"/>
          <p:nvPr/>
        </p:nvSpPr>
        <p:spPr>
          <a:xfrm>
            <a:off x="7814925" y="1082001"/>
            <a:ext cx="2367443" cy="369332"/>
          </a:xfrm>
          <a:prstGeom prst="rect">
            <a:avLst/>
          </a:prstGeom>
          <a:noFill/>
        </p:spPr>
        <p:txBody>
          <a:bodyPr wrap="none" rtlCol="0">
            <a:spAutoFit/>
          </a:bodyPr>
          <a:lstStyle/>
          <a:p>
            <a:r>
              <a:rPr lang="en-US" dirty="0">
                <a:solidFill>
                  <a:prstClr val="black"/>
                </a:solidFill>
              </a:rPr>
              <a:t>Monthly SLP anomalies</a:t>
            </a:r>
          </a:p>
        </p:txBody>
      </p:sp>
      <p:sp>
        <p:nvSpPr>
          <p:cNvPr id="10" name="TextBox 9">
            <a:extLst>
              <a:ext uri="{FF2B5EF4-FFF2-40B4-BE49-F238E27FC236}">
                <a16:creationId xmlns:a16="http://schemas.microsoft.com/office/drawing/2014/main" id="{C0303290-E7CF-3A42-9BDE-6CA1DF7887C1}"/>
              </a:ext>
            </a:extLst>
          </p:cNvPr>
          <p:cNvSpPr txBox="1"/>
          <p:nvPr/>
        </p:nvSpPr>
        <p:spPr>
          <a:xfrm>
            <a:off x="7591985" y="3706248"/>
            <a:ext cx="3422925" cy="369332"/>
          </a:xfrm>
          <a:prstGeom prst="rect">
            <a:avLst/>
          </a:prstGeom>
          <a:noFill/>
        </p:spPr>
        <p:txBody>
          <a:bodyPr wrap="none" rtlCol="0">
            <a:spAutoFit/>
          </a:bodyPr>
          <a:lstStyle/>
          <a:p>
            <a:r>
              <a:rPr lang="en-US" dirty="0">
                <a:solidFill>
                  <a:prstClr val="black"/>
                </a:solidFill>
              </a:rPr>
              <a:t>Monthly river discharge anomalies</a:t>
            </a:r>
          </a:p>
        </p:txBody>
      </p:sp>
      <p:pic>
        <p:nvPicPr>
          <p:cNvPr id="14" name="Picture 13">
            <a:extLst>
              <a:ext uri="{FF2B5EF4-FFF2-40B4-BE49-F238E27FC236}">
                <a16:creationId xmlns:a16="http://schemas.microsoft.com/office/drawing/2014/main" id="{C2A30FFA-8D3D-5E43-B447-D2D0B485B75F}"/>
              </a:ext>
            </a:extLst>
          </p:cNvPr>
          <p:cNvPicPr>
            <a:picLocks noChangeAspect="1"/>
          </p:cNvPicPr>
          <p:nvPr/>
        </p:nvPicPr>
        <p:blipFill rotWithShape="1">
          <a:blip r:embed="rId3">
            <a:extLst>
              <a:ext uri="{28A0092B-C50C-407E-A947-70E740481C1C}">
                <a14:useLocalDpi xmlns:a14="http://schemas.microsoft.com/office/drawing/2010/main" val="0"/>
              </a:ext>
            </a:extLst>
          </a:blip>
          <a:srcRect l="8221" r="7300"/>
          <a:stretch/>
        </p:blipFill>
        <p:spPr>
          <a:xfrm>
            <a:off x="6259671" y="1451333"/>
            <a:ext cx="5477953" cy="2156400"/>
          </a:xfrm>
          <a:prstGeom prst="rect">
            <a:avLst/>
          </a:prstGeom>
        </p:spPr>
      </p:pic>
      <p:sp>
        <p:nvSpPr>
          <p:cNvPr id="15" name="TextBox 14">
            <a:extLst>
              <a:ext uri="{FF2B5EF4-FFF2-40B4-BE49-F238E27FC236}">
                <a16:creationId xmlns:a16="http://schemas.microsoft.com/office/drawing/2014/main" id="{F4876283-55F7-4642-95B3-3E3189DB01BC}"/>
              </a:ext>
            </a:extLst>
          </p:cNvPr>
          <p:cNvSpPr txBox="1"/>
          <p:nvPr/>
        </p:nvSpPr>
        <p:spPr>
          <a:xfrm>
            <a:off x="1288973" y="6301648"/>
            <a:ext cx="6390852" cy="369332"/>
          </a:xfrm>
          <a:prstGeom prst="rect">
            <a:avLst/>
          </a:prstGeom>
          <a:noFill/>
        </p:spPr>
        <p:txBody>
          <a:bodyPr wrap="none" rtlCol="0">
            <a:spAutoFit/>
          </a:bodyPr>
          <a:lstStyle/>
          <a:p>
            <a:r>
              <a:rPr lang="en-US" dirty="0">
                <a:solidFill>
                  <a:prstClr val="black"/>
                </a:solidFill>
              </a:rPr>
              <a:t>Spatial information/distributions found in Supplementary material.</a:t>
            </a:r>
          </a:p>
        </p:txBody>
      </p:sp>
      <p:pic>
        <p:nvPicPr>
          <p:cNvPr id="16" name="Picture 15">
            <a:extLst>
              <a:ext uri="{FF2B5EF4-FFF2-40B4-BE49-F238E27FC236}">
                <a16:creationId xmlns:a16="http://schemas.microsoft.com/office/drawing/2014/main" id="{9D1039EE-3A2B-8949-8706-22DB7D16DF0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8642" t="54083" b="6833"/>
          <a:stretch/>
        </p:blipFill>
        <p:spPr bwMode="auto">
          <a:xfrm>
            <a:off x="5932330" y="4075580"/>
            <a:ext cx="6150984" cy="1839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9267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384"/>
            <a:ext cx="8229600" cy="1143000"/>
          </a:xfrm>
        </p:spPr>
        <p:txBody>
          <a:bodyPr>
            <a:normAutofit/>
          </a:bodyPr>
          <a:lstStyle/>
          <a:p>
            <a:r>
              <a:rPr lang="en-CA" dirty="0"/>
              <a:t>Freshwater (FW) budgets</a:t>
            </a:r>
          </a:p>
        </p:txBody>
      </p:sp>
      <p:sp>
        <p:nvSpPr>
          <p:cNvPr id="3" name="Content Placeholder 2"/>
          <p:cNvSpPr>
            <a:spLocks noGrp="1"/>
          </p:cNvSpPr>
          <p:nvPr>
            <p:ph idx="1"/>
          </p:nvPr>
        </p:nvSpPr>
        <p:spPr>
          <a:xfrm>
            <a:off x="1735852" y="1111926"/>
            <a:ext cx="3171508" cy="3268960"/>
          </a:xfrm>
        </p:spPr>
        <p:txBody>
          <a:bodyPr>
            <a:normAutofit/>
          </a:bodyPr>
          <a:lstStyle/>
          <a:p>
            <a:r>
              <a:rPr lang="en-CA" sz="2600" dirty="0"/>
              <a:t>Annual FW budget for the HBC and its </a:t>
            </a:r>
            <a:r>
              <a:rPr lang="en-CA" sz="2600" dirty="0" err="1"/>
              <a:t>subregions</a:t>
            </a:r>
            <a:r>
              <a:rPr lang="en-CA" sz="2600" dirty="0"/>
              <a:t> (right)           </a:t>
            </a:r>
          </a:p>
          <a:p>
            <a:pPr marL="0" indent="0"/>
            <a:endParaRPr lang="en-CA" sz="1800" dirty="0"/>
          </a:p>
          <a:p>
            <a:pPr marL="0" indent="0"/>
            <a:endParaRPr lang="en-CA" sz="1800" dirty="0"/>
          </a:p>
          <a:p>
            <a:r>
              <a:rPr lang="en-CA" sz="2600" dirty="0"/>
              <a:t>Seasonal FW budget for the HBC (below)</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4345043"/>
            <a:ext cx="7128792" cy="2512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7360" y="1052736"/>
            <a:ext cx="5760640" cy="316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472265" y="4494020"/>
            <a:ext cx="2139753" cy="1851341"/>
          </a:xfrm>
          <a:prstGeom prst="rect">
            <a:avLst/>
          </a:prstGeom>
          <a:noFill/>
        </p:spPr>
        <p:txBody>
          <a:bodyPr wrap="none" rtlCol="0">
            <a:spAutoFit/>
          </a:bodyPr>
          <a:lstStyle/>
          <a:p>
            <a:pPr defTabSz="413332" eaLnBrk="0" fontAlgn="base" hangingPunct="0">
              <a:spcBef>
                <a:spcPct val="0"/>
              </a:spcBef>
              <a:spcAft>
                <a:spcPct val="0"/>
              </a:spcAft>
            </a:pPr>
            <a:r>
              <a:rPr lang="en-CA" sz="1633" dirty="0">
                <a:solidFill>
                  <a:srgbClr val="000000"/>
                </a:solidFill>
              </a:rPr>
              <a:t>Shading indicates </a:t>
            </a:r>
          </a:p>
          <a:p>
            <a:pPr defTabSz="413332" eaLnBrk="0" fontAlgn="base" hangingPunct="0">
              <a:spcBef>
                <a:spcPct val="0"/>
              </a:spcBef>
              <a:spcAft>
                <a:spcPct val="0"/>
              </a:spcAft>
            </a:pPr>
            <a:r>
              <a:rPr lang="en-CA" sz="1633" dirty="0">
                <a:solidFill>
                  <a:srgbClr val="000000"/>
                </a:solidFill>
              </a:rPr>
              <a:t>different experiments</a:t>
            </a:r>
          </a:p>
          <a:p>
            <a:pPr defTabSz="413332" eaLnBrk="0" fontAlgn="base" hangingPunct="0">
              <a:spcBef>
                <a:spcPct val="0"/>
              </a:spcBef>
              <a:spcAft>
                <a:spcPct val="0"/>
              </a:spcAft>
            </a:pPr>
            <a:endParaRPr lang="en-CA" sz="1633" dirty="0">
              <a:solidFill>
                <a:srgbClr val="000000"/>
              </a:solidFill>
            </a:endParaRPr>
          </a:p>
          <a:p>
            <a:pPr defTabSz="413332" eaLnBrk="0" fontAlgn="base" hangingPunct="0">
              <a:spcBef>
                <a:spcPct val="0"/>
              </a:spcBef>
              <a:spcAft>
                <a:spcPct val="0"/>
              </a:spcAft>
            </a:pPr>
            <a:r>
              <a:rPr lang="en-CA" sz="1633" dirty="0">
                <a:solidFill>
                  <a:srgbClr val="000000"/>
                </a:solidFill>
              </a:rPr>
              <a:t>Green: river</a:t>
            </a:r>
          </a:p>
          <a:p>
            <a:pPr defTabSz="413332" eaLnBrk="0" fontAlgn="base" hangingPunct="0">
              <a:spcBef>
                <a:spcPct val="0"/>
              </a:spcBef>
              <a:spcAft>
                <a:spcPct val="0"/>
              </a:spcAft>
            </a:pPr>
            <a:r>
              <a:rPr lang="en-CA" sz="1633" dirty="0">
                <a:solidFill>
                  <a:srgbClr val="000000"/>
                </a:solidFill>
              </a:rPr>
              <a:t>Blue: surface fluxes</a:t>
            </a:r>
          </a:p>
          <a:p>
            <a:pPr defTabSz="413332" eaLnBrk="0" fontAlgn="base" hangingPunct="0">
              <a:spcBef>
                <a:spcPct val="0"/>
              </a:spcBef>
              <a:spcAft>
                <a:spcPct val="0"/>
              </a:spcAft>
            </a:pPr>
            <a:r>
              <a:rPr lang="en-CA" sz="1633" dirty="0">
                <a:solidFill>
                  <a:srgbClr val="000000"/>
                </a:solidFill>
              </a:rPr>
              <a:t>Red: </a:t>
            </a:r>
            <a:r>
              <a:rPr lang="en-CA" sz="1633" dirty="0" err="1">
                <a:solidFill>
                  <a:srgbClr val="000000"/>
                </a:solidFill>
              </a:rPr>
              <a:t>advected</a:t>
            </a:r>
            <a:r>
              <a:rPr lang="en-CA" sz="1633" dirty="0">
                <a:solidFill>
                  <a:srgbClr val="000000"/>
                </a:solidFill>
              </a:rPr>
              <a:t> FW</a:t>
            </a:r>
          </a:p>
          <a:p>
            <a:pPr defTabSz="413332" eaLnBrk="0" fontAlgn="base" hangingPunct="0">
              <a:spcBef>
                <a:spcPct val="0"/>
              </a:spcBef>
              <a:spcAft>
                <a:spcPct val="0"/>
              </a:spcAft>
            </a:pPr>
            <a:r>
              <a:rPr lang="en-CA" sz="1633" dirty="0">
                <a:solidFill>
                  <a:srgbClr val="000000"/>
                </a:solidFill>
              </a:rPr>
              <a:t>Circles: FW storage</a:t>
            </a:r>
          </a:p>
        </p:txBody>
      </p:sp>
    </p:spTree>
    <p:extLst>
      <p:ext uri="{BB962C8B-B14F-4D97-AF65-F5344CB8AC3E}">
        <p14:creationId xmlns:p14="http://schemas.microsoft.com/office/powerpoint/2010/main" val="614489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065" y="171641"/>
            <a:ext cx="10515600" cy="1325563"/>
          </a:xfrm>
        </p:spPr>
        <p:txBody>
          <a:bodyPr>
            <a:normAutofit fontScale="90000"/>
          </a:bodyPr>
          <a:lstStyle/>
          <a:p>
            <a:r>
              <a:rPr lang="en-CA" sz="2400" dirty="0"/>
              <a:t>In summer, the mean circulation of the bay is not cyclonic but consists of multiple small</a:t>
            </a:r>
            <a:br>
              <a:rPr lang="en-CA" sz="2400" dirty="0"/>
            </a:br>
            <a:r>
              <a:rPr lang="en-CA" sz="2400" dirty="0"/>
              <a:t>cyclonic and anticyclonic features, with the mean flow directed through the center of the bay</a:t>
            </a:r>
          </a:p>
        </p:txBody>
      </p:sp>
      <p:pic>
        <p:nvPicPr>
          <p:cNvPr id="4" name="Content Placeholder 3"/>
          <p:cNvPicPr>
            <a:picLocks noGrp="1" noChangeAspect="1"/>
          </p:cNvPicPr>
          <p:nvPr>
            <p:ph idx="1"/>
          </p:nvPr>
        </p:nvPicPr>
        <p:blipFill>
          <a:blip r:embed="rId2"/>
          <a:stretch>
            <a:fillRect/>
          </a:stretch>
        </p:blipFill>
        <p:spPr>
          <a:xfrm>
            <a:off x="382065" y="1414101"/>
            <a:ext cx="5860473" cy="3829050"/>
          </a:xfrm>
          <a:prstGeom prst="rect">
            <a:avLst/>
          </a:prstGeom>
        </p:spPr>
      </p:pic>
      <p:sp>
        <p:nvSpPr>
          <p:cNvPr id="6" name="TextBox 5"/>
          <p:cNvSpPr txBox="1"/>
          <p:nvPr/>
        </p:nvSpPr>
        <p:spPr>
          <a:xfrm>
            <a:off x="6815540" y="4372451"/>
            <a:ext cx="3715518" cy="2677656"/>
          </a:xfrm>
          <a:prstGeom prst="rect">
            <a:avLst/>
          </a:prstGeom>
          <a:noFill/>
        </p:spPr>
        <p:txBody>
          <a:bodyPr wrap="square" rtlCol="0">
            <a:spAutoFit/>
          </a:bodyPr>
          <a:lstStyle/>
          <a:p>
            <a:r>
              <a:rPr lang="en-CA" dirty="0"/>
              <a:t>A decrease in salinity, due to river runoff in the spring and summer lead to higher sea surface heights in the east compared to the west</a:t>
            </a:r>
          </a:p>
          <a:p>
            <a:endParaRPr lang="en-CA" dirty="0"/>
          </a:p>
        </p:txBody>
      </p:sp>
      <p:sp>
        <p:nvSpPr>
          <p:cNvPr id="7" name="TextBox 6"/>
          <p:cNvSpPr txBox="1"/>
          <p:nvPr/>
        </p:nvSpPr>
        <p:spPr>
          <a:xfrm>
            <a:off x="6815540" y="5566320"/>
            <a:ext cx="3715518" cy="1938992"/>
          </a:xfrm>
          <a:prstGeom prst="rect">
            <a:avLst/>
          </a:prstGeom>
          <a:noFill/>
        </p:spPr>
        <p:txBody>
          <a:bodyPr wrap="square" rtlCol="0">
            <a:spAutoFit/>
          </a:bodyPr>
          <a:lstStyle/>
          <a:p>
            <a:r>
              <a:rPr lang="en-CA" dirty="0"/>
              <a:t>Combined with anticyclonic wind stress, results in this seasonal flow reversal </a:t>
            </a:r>
          </a:p>
          <a:p>
            <a:endParaRPr lang="en-CA" dirty="0"/>
          </a:p>
        </p:txBody>
      </p:sp>
      <p:pic>
        <p:nvPicPr>
          <p:cNvPr id="8" name="Picture 7"/>
          <p:cNvPicPr>
            <a:picLocks noChangeAspect="1"/>
          </p:cNvPicPr>
          <p:nvPr/>
        </p:nvPicPr>
        <p:blipFill>
          <a:blip r:embed="rId3"/>
          <a:stretch>
            <a:fillRect/>
          </a:stretch>
        </p:blipFill>
        <p:spPr>
          <a:xfrm>
            <a:off x="6815540" y="1148003"/>
            <a:ext cx="4569242" cy="3224448"/>
          </a:xfrm>
          <a:prstGeom prst="rect">
            <a:avLst/>
          </a:prstGeom>
        </p:spPr>
      </p:pic>
    </p:spTree>
    <p:extLst>
      <p:ext uri="{BB962C8B-B14F-4D97-AF65-F5344CB8AC3E}">
        <p14:creationId xmlns:p14="http://schemas.microsoft.com/office/powerpoint/2010/main" val="3964473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138" y="105024"/>
            <a:ext cx="10515600" cy="1325563"/>
          </a:xfrm>
        </p:spPr>
        <p:txBody>
          <a:bodyPr/>
          <a:lstStyle/>
          <a:p>
            <a:r>
              <a:rPr lang="en-CA" dirty="0" err="1"/>
              <a:t>Dmitrenko</a:t>
            </a:r>
            <a:r>
              <a:rPr lang="en-CA" dirty="0"/>
              <a:t> et al., Atmospheric forcing facilitates cross-shelf exchange in Hudson Bay</a:t>
            </a:r>
          </a:p>
        </p:txBody>
      </p:sp>
      <p:pic>
        <p:nvPicPr>
          <p:cNvPr id="4" name="Picture 3"/>
          <p:cNvPicPr>
            <a:picLocks noChangeAspect="1"/>
          </p:cNvPicPr>
          <p:nvPr/>
        </p:nvPicPr>
        <p:blipFill>
          <a:blip r:embed="rId2"/>
          <a:stretch>
            <a:fillRect/>
          </a:stretch>
        </p:blipFill>
        <p:spPr>
          <a:xfrm>
            <a:off x="461198" y="4785216"/>
            <a:ext cx="10988251" cy="2016279"/>
          </a:xfrm>
          <a:prstGeom prst="rect">
            <a:avLst/>
          </a:prstGeom>
        </p:spPr>
      </p:pic>
      <p:pic>
        <p:nvPicPr>
          <p:cNvPr id="5" name="Picture 4"/>
          <p:cNvPicPr>
            <a:picLocks noChangeAspect="1"/>
          </p:cNvPicPr>
          <p:nvPr/>
        </p:nvPicPr>
        <p:blipFill>
          <a:blip r:embed="rId3"/>
          <a:stretch>
            <a:fillRect/>
          </a:stretch>
        </p:blipFill>
        <p:spPr>
          <a:xfrm>
            <a:off x="214417" y="1346477"/>
            <a:ext cx="5210175" cy="3305909"/>
          </a:xfrm>
          <a:prstGeom prst="rect">
            <a:avLst/>
          </a:prstGeom>
        </p:spPr>
      </p:pic>
      <p:pic>
        <p:nvPicPr>
          <p:cNvPr id="6" name="Picture 5"/>
          <p:cNvPicPr>
            <a:picLocks noChangeAspect="1"/>
          </p:cNvPicPr>
          <p:nvPr/>
        </p:nvPicPr>
        <p:blipFill>
          <a:blip r:embed="rId4"/>
          <a:stretch>
            <a:fillRect/>
          </a:stretch>
        </p:blipFill>
        <p:spPr>
          <a:xfrm>
            <a:off x="6159640" y="1381357"/>
            <a:ext cx="4983981" cy="3236147"/>
          </a:xfrm>
          <a:prstGeom prst="rect">
            <a:avLst/>
          </a:prstGeom>
        </p:spPr>
      </p:pic>
    </p:spTree>
    <p:extLst>
      <p:ext uri="{BB962C8B-B14F-4D97-AF65-F5344CB8AC3E}">
        <p14:creationId xmlns:p14="http://schemas.microsoft.com/office/powerpoint/2010/main" val="668612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414772" indent="-414772"/>
            <a:r>
              <a:rPr lang="en-CA" sz="2400" dirty="0"/>
              <a:t>Jens </a:t>
            </a:r>
            <a:r>
              <a:rPr lang="en-CA" sz="2400" dirty="0" err="1"/>
              <a:t>Ehn</a:t>
            </a:r>
            <a:r>
              <a:rPr lang="en-CA" sz="2400" dirty="0"/>
              <a:t> (T1) - for boundary conditions for Nelson Estuary Model and James Bay model.</a:t>
            </a:r>
          </a:p>
          <a:p>
            <a:pPr marL="414772" indent="-414772"/>
            <a:r>
              <a:rPr lang="en-CA" sz="2400" dirty="0"/>
              <a:t>Greg McCullough (T1) - HBC freshwater budget and exchanges</a:t>
            </a:r>
          </a:p>
          <a:p>
            <a:pPr marL="414772" indent="-414772"/>
            <a:r>
              <a:rPr lang="en-CA" sz="2400" dirty="0"/>
              <a:t>Sarah </a:t>
            </a:r>
            <a:r>
              <a:rPr lang="en-CA" sz="2400" dirty="0" err="1"/>
              <a:t>Schembri</a:t>
            </a:r>
            <a:r>
              <a:rPr lang="en-CA" sz="2400" dirty="0"/>
              <a:t> (T3) – to drive </a:t>
            </a:r>
            <a:r>
              <a:rPr lang="en-CA" sz="2400" dirty="0" err="1"/>
              <a:t>Ichthyop</a:t>
            </a:r>
            <a:r>
              <a:rPr lang="en-CA" sz="2400" dirty="0"/>
              <a:t> model</a:t>
            </a:r>
          </a:p>
          <a:p>
            <a:pPr marL="414772" indent="-414772"/>
            <a:r>
              <a:rPr lang="en-CA" sz="2400" dirty="0"/>
              <a:t>Marie </a:t>
            </a:r>
            <a:r>
              <a:rPr lang="en-CA" sz="2400" dirty="0" err="1"/>
              <a:t>Pierrejean</a:t>
            </a:r>
            <a:r>
              <a:rPr lang="en-CA" sz="2400" dirty="0"/>
              <a:t> (T3) for benthic ecology question</a:t>
            </a:r>
          </a:p>
          <a:p>
            <a:pPr marL="414772" indent="-414772"/>
            <a:r>
              <a:rPr lang="en-CA" sz="2400" dirty="0" err="1"/>
              <a:t>Janghan</a:t>
            </a:r>
            <a:r>
              <a:rPr lang="en-CA" sz="2400" dirty="0"/>
              <a:t> Lee (T3) to assist with nutrient budget</a:t>
            </a:r>
          </a:p>
          <a:p>
            <a:pPr marL="414772" indent="-414772"/>
            <a:r>
              <a:rPr lang="en-CA" sz="2400" dirty="0"/>
              <a:t>Lucas </a:t>
            </a:r>
            <a:r>
              <a:rPr lang="en-CA" sz="2400" dirty="0" err="1"/>
              <a:t>Barbedo</a:t>
            </a:r>
            <a:r>
              <a:rPr lang="en-CA" sz="2400" dirty="0"/>
              <a:t> de Freitas (T3) to assist with phytoplankton bloom studies</a:t>
            </a:r>
          </a:p>
          <a:p>
            <a:pPr marL="414772" indent="-414772"/>
            <a:r>
              <a:rPr lang="en-CA" sz="2400" dirty="0"/>
              <a:t>David </a:t>
            </a:r>
            <a:r>
              <a:rPr lang="en-CA" sz="2400" dirty="0" err="1"/>
              <a:t>Capelle</a:t>
            </a:r>
            <a:r>
              <a:rPr lang="en-CA" sz="2400" dirty="0"/>
              <a:t> (T4) for input for carbon box model, as well as further studies of model biogeochemistry</a:t>
            </a:r>
          </a:p>
          <a:p>
            <a:pPr marL="414772" indent="-414772"/>
            <a:r>
              <a:rPr lang="en-CA" sz="2400" dirty="0"/>
              <a:t>Mohamed Ahmed (T4) for additional carbon studies</a:t>
            </a:r>
          </a:p>
        </p:txBody>
      </p:sp>
      <p:sp>
        <p:nvSpPr>
          <p:cNvPr id="3" name="Text Placeholder 2"/>
          <p:cNvSpPr>
            <a:spLocks noGrp="1"/>
          </p:cNvSpPr>
          <p:nvPr>
            <p:ph type="body" idx="4294967295"/>
          </p:nvPr>
        </p:nvSpPr>
        <p:spPr>
          <a:xfrm>
            <a:off x="388189" y="557991"/>
            <a:ext cx="8272732" cy="666960"/>
          </a:xfrm>
        </p:spPr>
        <p:txBody>
          <a:bodyPr>
            <a:normAutofit fontScale="92500" lnSpcReduction="20000"/>
          </a:bodyPr>
          <a:lstStyle/>
          <a:p>
            <a:r>
              <a:rPr lang="en-CA" dirty="0"/>
              <a:t>Shared NEMO Model fields for Local </a:t>
            </a:r>
            <a:r>
              <a:rPr lang="en-CA"/>
              <a:t>Models and EcoSystem</a:t>
            </a:r>
            <a:r>
              <a:rPr lang="en-CA" dirty="0"/>
              <a:t> Studies</a:t>
            </a:r>
          </a:p>
        </p:txBody>
      </p:sp>
    </p:spTree>
    <p:extLst>
      <p:ext uri="{BB962C8B-B14F-4D97-AF65-F5344CB8AC3E}">
        <p14:creationId xmlns:p14="http://schemas.microsoft.com/office/powerpoint/2010/main" val="4168262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6DD99-21CA-014B-A856-76A53700664C}"/>
              </a:ext>
            </a:extLst>
          </p:cNvPr>
          <p:cNvSpPr>
            <a:spLocks noGrp="1"/>
          </p:cNvSpPr>
          <p:nvPr>
            <p:ph type="title"/>
          </p:nvPr>
        </p:nvSpPr>
        <p:spPr>
          <a:xfrm>
            <a:off x="1981200" y="66333"/>
            <a:ext cx="8229600" cy="1143000"/>
          </a:xfrm>
        </p:spPr>
        <p:txBody>
          <a:bodyPr/>
          <a:lstStyle/>
          <a:p>
            <a:r>
              <a:rPr lang="en-US" dirty="0"/>
              <a:t>Coastal modelling</a:t>
            </a:r>
          </a:p>
        </p:txBody>
      </p:sp>
      <p:pic>
        <p:nvPicPr>
          <p:cNvPr id="6" name="Content Placeholder 5" descr="Chart&#10;&#10;Description automatically generated">
            <a:extLst>
              <a:ext uri="{FF2B5EF4-FFF2-40B4-BE49-F238E27FC236}">
                <a16:creationId xmlns:a16="http://schemas.microsoft.com/office/drawing/2014/main" id="{ACFC5A6E-AA4A-5E4A-A093-BFBB6D0288C8}"/>
              </a:ext>
            </a:extLst>
          </p:cNvPr>
          <p:cNvPicPr>
            <a:picLocks noGrp="1" noChangeAspect="1"/>
          </p:cNvPicPr>
          <p:nvPr>
            <p:ph idx="1"/>
          </p:nvPr>
        </p:nvPicPr>
        <p:blipFill>
          <a:blip r:embed="rId2"/>
          <a:stretch>
            <a:fillRect/>
          </a:stretch>
        </p:blipFill>
        <p:spPr>
          <a:xfrm>
            <a:off x="1802499" y="1660021"/>
            <a:ext cx="3527894" cy="4525963"/>
          </a:xfrm>
        </p:spPr>
      </p:pic>
      <p:sp>
        <p:nvSpPr>
          <p:cNvPr id="4" name="Slide Number Placeholder 3">
            <a:extLst>
              <a:ext uri="{FF2B5EF4-FFF2-40B4-BE49-F238E27FC236}">
                <a16:creationId xmlns:a16="http://schemas.microsoft.com/office/drawing/2014/main" id="{F6CA705A-5BDA-CE48-A493-E458E6E7791C}"/>
              </a:ext>
            </a:extLst>
          </p:cNvPr>
          <p:cNvSpPr>
            <a:spLocks noGrp="1"/>
          </p:cNvSpPr>
          <p:nvPr>
            <p:ph type="sldNum" sz="quarter" idx="12"/>
          </p:nvPr>
        </p:nvSpPr>
        <p:spPr/>
        <p:txBody>
          <a:bodyPr/>
          <a:lstStyle/>
          <a:p>
            <a:fld id="{5CCB3933-57A8-9545-86BB-F02CE3D925DB}" type="slidenum">
              <a:rPr lang="en-US" smtClean="0">
                <a:solidFill>
                  <a:prstClr val="black">
                    <a:tint val="75000"/>
                  </a:prstClr>
                </a:solidFill>
              </a:rPr>
              <a:pPr/>
              <a:t>16</a:t>
            </a:fld>
            <a:endParaRPr lang="en-US">
              <a:solidFill>
                <a:prstClr val="black">
                  <a:tint val="75000"/>
                </a:prstClr>
              </a:solidFill>
            </a:endParaRPr>
          </a:p>
        </p:txBody>
      </p:sp>
      <p:pic>
        <p:nvPicPr>
          <p:cNvPr id="8" name="Picture 7" descr="Chart, bar chart&#10;&#10;Description automatically generated">
            <a:extLst>
              <a:ext uri="{FF2B5EF4-FFF2-40B4-BE49-F238E27FC236}">
                <a16:creationId xmlns:a16="http://schemas.microsoft.com/office/drawing/2014/main" id="{18E3B9A2-8C99-6D47-B18C-C28B7AFE837E}"/>
              </a:ext>
            </a:extLst>
          </p:cNvPr>
          <p:cNvPicPr>
            <a:picLocks noChangeAspect="1"/>
          </p:cNvPicPr>
          <p:nvPr/>
        </p:nvPicPr>
        <p:blipFill>
          <a:blip r:embed="rId3"/>
          <a:stretch>
            <a:fillRect/>
          </a:stretch>
        </p:blipFill>
        <p:spPr>
          <a:xfrm>
            <a:off x="5251685" y="1658093"/>
            <a:ext cx="639218" cy="4547999"/>
          </a:xfrm>
          <a:prstGeom prst="rect">
            <a:avLst/>
          </a:prstGeom>
        </p:spPr>
      </p:pic>
      <p:pic>
        <p:nvPicPr>
          <p:cNvPr id="10" name="Picture 9" descr="Chart, histogram&#10;&#10;Description automatically generated">
            <a:extLst>
              <a:ext uri="{FF2B5EF4-FFF2-40B4-BE49-F238E27FC236}">
                <a16:creationId xmlns:a16="http://schemas.microsoft.com/office/drawing/2014/main" id="{A9F9EC19-EEED-6445-AFEA-9B88017A70CC}"/>
              </a:ext>
            </a:extLst>
          </p:cNvPr>
          <p:cNvPicPr>
            <a:picLocks noChangeAspect="1"/>
          </p:cNvPicPr>
          <p:nvPr/>
        </p:nvPicPr>
        <p:blipFill>
          <a:blip r:embed="rId4"/>
          <a:stretch>
            <a:fillRect/>
          </a:stretch>
        </p:blipFill>
        <p:spPr>
          <a:xfrm>
            <a:off x="6273143" y="1656231"/>
            <a:ext cx="3441998" cy="4563937"/>
          </a:xfrm>
          <a:prstGeom prst="rect">
            <a:avLst/>
          </a:prstGeom>
        </p:spPr>
      </p:pic>
      <p:pic>
        <p:nvPicPr>
          <p:cNvPr id="12" name="Picture 11" descr="Chart&#10;&#10;Description automatically generated">
            <a:extLst>
              <a:ext uri="{FF2B5EF4-FFF2-40B4-BE49-F238E27FC236}">
                <a16:creationId xmlns:a16="http://schemas.microsoft.com/office/drawing/2014/main" id="{67B2A2A3-9BFE-ED4D-AC76-66C16B341A52}"/>
              </a:ext>
            </a:extLst>
          </p:cNvPr>
          <p:cNvPicPr>
            <a:picLocks noChangeAspect="1"/>
          </p:cNvPicPr>
          <p:nvPr/>
        </p:nvPicPr>
        <p:blipFill>
          <a:blip r:embed="rId5"/>
          <a:stretch>
            <a:fillRect/>
          </a:stretch>
        </p:blipFill>
        <p:spPr>
          <a:xfrm>
            <a:off x="9654527" y="1656231"/>
            <a:ext cx="666480" cy="4563937"/>
          </a:xfrm>
          <a:prstGeom prst="rect">
            <a:avLst/>
          </a:prstGeom>
        </p:spPr>
      </p:pic>
      <p:sp>
        <p:nvSpPr>
          <p:cNvPr id="13" name="TextBox 12">
            <a:extLst>
              <a:ext uri="{FF2B5EF4-FFF2-40B4-BE49-F238E27FC236}">
                <a16:creationId xmlns:a16="http://schemas.microsoft.com/office/drawing/2014/main" id="{C39226DD-87CB-D74D-8B11-8AF869EC90E8}"/>
              </a:ext>
            </a:extLst>
          </p:cNvPr>
          <p:cNvSpPr txBox="1"/>
          <p:nvPr/>
        </p:nvSpPr>
        <p:spPr>
          <a:xfrm>
            <a:off x="2081087" y="1003468"/>
            <a:ext cx="8029827" cy="369332"/>
          </a:xfrm>
          <a:prstGeom prst="rect">
            <a:avLst/>
          </a:prstGeom>
          <a:noFill/>
        </p:spPr>
        <p:txBody>
          <a:bodyPr wrap="none" rtlCol="0">
            <a:spAutoFit/>
          </a:bodyPr>
          <a:lstStyle/>
          <a:p>
            <a:pPr defTabSz="457200"/>
            <a:r>
              <a:rPr lang="en-US" dirty="0">
                <a:solidFill>
                  <a:prstClr val="black"/>
                </a:solidFill>
              </a:rPr>
              <a:t>Delft3D test run for James Bay with GEBCO bathymetry and tides, no river runoff yet</a:t>
            </a:r>
          </a:p>
        </p:txBody>
      </p:sp>
      <p:sp>
        <p:nvSpPr>
          <p:cNvPr id="14" name="TextBox 13">
            <a:extLst>
              <a:ext uri="{FF2B5EF4-FFF2-40B4-BE49-F238E27FC236}">
                <a16:creationId xmlns:a16="http://schemas.microsoft.com/office/drawing/2014/main" id="{F2D0E66E-4C38-3D4B-A18F-65CA12A3FB86}"/>
              </a:ext>
            </a:extLst>
          </p:cNvPr>
          <p:cNvSpPr txBox="1"/>
          <p:nvPr/>
        </p:nvSpPr>
        <p:spPr>
          <a:xfrm>
            <a:off x="3318618" y="1796203"/>
            <a:ext cx="649537" cy="369332"/>
          </a:xfrm>
          <a:prstGeom prst="rect">
            <a:avLst/>
          </a:prstGeom>
          <a:noFill/>
        </p:spPr>
        <p:txBody>
          <a:bodyPr wrap="none" rtlCol="0">
            <a:spAutoFit/>
          </a:bodyPr>
          <a:lstStyle/>
          <a:p>
            <a:pPr defTabSz="457200"/>
            <a:r>
              <a:rPr lang="en-US" dirty="0">
                <a:solidFill>
                  <a:prstClr val="black"/>
                </a:solidFill>
              </a:rPr>
              <a:t>9 am</a:t>
            </a:r>
          </a:p>
        </p:txBody>
      </p:sp>
      <p:sp>
        <p:nvSpPr>
          <p:cNvPr id="15" name="TextBox 14">
            <a:extLst>
              <a:ext uri="{FF2B5EF4-FFF2-40B4-BE49-F238E27FC236}">
                <a16:creationId xmlns:a16="http://schemas.microsoft.com/office/drawing/2014/main" id="{BF18C72E-C166-6342-A15C-8B612C08282E}"/>
              </a:ext>
            </a:extLst>
          </p:cNvPr>
          <p:cNvSpPr txBox="1"/>
          <p:nvPr/>
        </p:nvSpPr>
        <p:spPr>
          <a:xfrm>
            <a:off x="7752431" y="1796203"/>
            <a:ext cx="660758" cy="369332"/>
          </a:xfrm>
          <a:prstGeom prst="rect">
            <a:avLst/>
          </a:prstGeom>
          <a:noFill/>
        </p:spPr>
        <p:txBody>
          <a:bodyPr wrap="none" rtlCol="0">
            <a:spAutoFit/>
          </a:bodyPr>
          <a:lstStyle/>
          <a:p>
            <a:pPr defTabSz="457200"/>
            <a:r>
              <a:rPr lang="en-US" dirty="0">
                <a:solidFill>
                  <a:prstClr val="black"/>
                </a:solidFill>
              </a:rPr>
              <a:t>3 pm</a:t>
            </a:r>
          </a:p>
        </p:txBody>
      </p:sp>
    </p:spTree>
    <p:extLst>
      <p:ext uri="{BB962C8B-B14F-4D97-AF65-F5344CB8AC3E}">
        <p14:creationId xmlns:p14="http://schemas.microsoft.com/office/powerpoint/2010/main" val="2354952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FAE8A043-520E-46D9-97A3-756989E7D772}"/>
              </a:ext>
            </a:extLst>
          </p:cNvPr>
          <p:cNvSpPr/>
          <p:nvPr/>
        </p:nvSpPr>
        <p:spPr>
          <a:xfrm>
            <a:off x="0" y="117446"/>
            <a:ext cx="12192000" cy="702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grpSp>
        <p:nvGrpSpPr>
          <p:cNvPr id="31" name="Group 30">
            <a:extLst>
              <a:ext uri="{FF2B5EF4-FFF2-40B4-BE49-F238E27FC236}">
                <a16:creationId xmlns:a16="http://schemas.microsoft.com/office/drawing/2014/main" id="{C4CC88BD-840F-4324-90B7-1221B99E9E27}"/>
              </a:ext>
            </a:extLst>
          </p:cNvPr>
          <p:cNvGrpSpPr/>
          <p:nvPr/>
        </p:nvGrpSpPr>
        <p:grpSpPr>
          <a:xfrm>
            <a:off x="2139477" y="1233182"/>
            <a:ext cx="7935415" cy="5023038"/>
            <a:chOff x="5565836" y="1346846"/>
            <a:chExt cx="6626163" cy="4180726"/>
          </a:xfrm>
        </p:grpSpPr>
        <p:grpSp>
          <p:nvGrpSpPr>
            <p:cNvPr id="8" name="Group 7">
              <a:extLst>
                <a:ext uri="{FF2B5EF4-FFF2-40B4-BE49-F238E27FC236}">
                  <a16:creationId xmlns:a16="http://schemas.microsoft.com/office/drawing/2014/main" id="{6ED4A000-ED40-4A76-AC13-3F32EC2AAC85}"/>
                </a:ext>
              </a:extLst>
            </p:cNvPr>
            <p:cNvGrpSpPr/>
            <p:nvPr/>
          </p:nvGrpSpPr>
          <p:grpSpPr>
            <a:xfrm>
              <a:off x="5848790" y="1548345"/>
              <a:ext cx="6128956" cy="3761310"/>
              <a:chOff x="5286727" y="1124125"/>
              <a:chExt cx="6128956" cy="3761310"/>
            </a:xfrm>
          </p:grpSpPr>
          <p:pic>
            <p:nvPicPr>
              <p:cNvPr id="5" name="Picture 4" descr="Chart, scatter chart&#10;&#10;Description automatically generated">
                <a:extLst>
                  <a:ext uri="{FF2B5EF4-FFF2-40B4-BE49-F238E27FC236}">
                    <a16:creationId xmlns:a16="http://schemas.microsoft.com/office/drawing/2014/main" id="{9EF1CC6A-DA7E-4CF3-A9D4-160C990152B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37000"/>
                        </a14:imgEffect>
                      </a14:imgLayer>
                    </a14:imgProps>
                  </a:ext>
                  <a:ext uri="{28A0092B-C50C-407E-A947-70E740481C1C}">
                    <a14:useLocalDpi xmlns:a14="http://schemas.microsoft.com/office/drawing/2010/main" val="0"/>
                  </a:ext>
                </a:extLst>
              </a:blip>
              <a:srcRect l="9120" t="5399" r="9120" b="5399"/>
              <a:stretch/>
            </p:blipFill>
            <p:spPr>
              <a:xfrm>
                <a:off x="5286727" y="1124125"/>
                <a:ext cx="6128956" cy="3761310"/>
              </a:xfrm>
              <a:prstGeom prst="rect">
                <a:avLst/>
              </a:prstGeom>
            </p:spPr>
          </p:pic>
          <p:pic>
            <p:nvPicPr>
              <p:cNvPr id="7" name="Picture 6">
                <a:extLst>
                  <a:ext uri="{FF2B5EF4-FFF2-40B4-BE49-F238E27FC236}">
                    <a16:creationId xmlns:a16="http://schemas.microsoft.com/office/drawing/2014/main" id="{32925A87-2BE6-415A-8DBA-2C1B9A6195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98047" y="3554700"/>
                <a:ext cx="1658589" cy="1062832"/>
              </a:xfrm>
              <a:prstGeom prst="rect">
                <a:avLst/>
              </a:prstGeom>
            </p:spPr>
          </p:pic>
        </p:grpSp>
        <p:sp>
          <p:nvSpPr>
            <p:cNvPr id="10" name="Rectangle 9">
              <a:extLst>
                <a:ext uri="{FF2B5EF4-FFF2-40B4-BE49-F238E27FC236}">
                  <a16:creationId xmlns:a16="http://schemas.microsoft.com/office/drawing/2014/main" id="{176357CA-0408-4FC8-8A42-CB191359764A}"/>
                </a:ext>
              </a:extLst>
            </p:cNvPr>
            <p:cNvSpPr/>
            <p:nvPr/>
          </p:nvSpPr>
          <p:spPr>
            <a:xfrm>
              <a:off x="6023295" y="5112557"/>
              <a:ext cx="5954451" cy="122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9" name="TextBox 8">
              <a:extLst>
                <a:ext uri="{FF2B5EF4-FFF2-40B4-BE49-F238E27FC236}">
                  <a16:creationId xmlns:a16="http://schemas.microsoft.com/office/drawing/2014/main" id="{782831A1-BC8B-49C2-84E4-966648074945}"/>
                </a:ext>
              </a:extLst>
            </p:cNvPr>
            <p:cNvSpPr txBox="1"/>
            <p:nvPr/>
          </p:nvSpPr>
          <p:spPr>
            <a:xfrm>
              <a:off x="5907512" y="5048528"/>
              <a:ext cx="6284487" cy="230549"/>
            </a:xfrm>
            <a:prstGeom prst="rect">
              <a:avLst/>
            </a:prstGeom>
            <a:noFill/>
          </p:spPr>
          <p:txBody>
            <a:bodyPr wrap="square" rtlCol="0">
              <a:spAutoFit/>
            </a:bodyPr>
            <a:lstStyle/>
            <a:p>
              <a:r>
                <a:rPr lang="en-CA" sz="1200" b="1" dirty="0">
                  <a:solidFill>
                    <a:prstClr val="black"/>
                  </a:solidFill>
                </a:rPr>
                <a:t>1980              1990             2000            2010             2020              2030             2040             2050             2060             2070</a:t>
              </a:r>
            </a:p>
          </p:txBody>
        </p:sp>
        <p:sp>
          <p:nvSpPr>
            <p:cNvPr id="26" name="Rectangle 25">
              <a:extLst>
                <a:ext uri="{FF2B5EF4-FFF2-40B4-BE49-F238E27FC236}">
                  <a16:creationId xmlns:a16="http://schemas.microsoft.com/office/drawing/2014/main" id="{5F695DCE-2D68-4034-8A00-BB2FC072E2A3}"/>
                </a:ext>
              </a:extLst>
            </p:cNvPr>
            <p:cNvSpPr/>
            <p:nvPr/>
          </p:nvSpPr>
          <p:spPr>
            <a:xfrm>
              <a:off x="5848790" y="1483045"/>
              <a:ext cx="263819" cy="3629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3" name="TextBox 12">
              <a:extLst>
                <a:ext uri="{FF2B5EF4-FFF2-40B4-BE49-F238E27FC236}">
                  <a16:creationId xmlns:a16="http://schemas.microsoft.com/office/drawing/2014/main" id="{75E591F3-1F41-4F35-9CF5-CE66E9F72995}"/>
                </a:ext>
              </a:extLst>
            </p:cNvPr>
            <p:cNvSpPr txBox="1"/>
            <p:nvPr/>
          </p:nvSpPr>
          <p:spPr>
            <a:xfrm>
              <a:off x="5787536" y="1498917"/>
              <a:ext cx="551576" cy="276999"/>
            </a:xfrm>
            <a:prstGeom prst="rect">
              <a:avLst/>
            </a:prstGeom>
            <a:noFill/>
          </p:spPr>
          <p:txBody>
            <a:bodyPr wrap="square">
              <a:spAutoFit/>
            </a:bodyPr>
            <a:lstStyle/>
            <a:p>
              <a:r>
                <a:rPr lang="en-CA" sz="1200" b="1" dirty="0">
                  <a:solidFill>
                    <a:prstClr val="black"/>
                  </a:solidFill>
                </a:rPr>
                <a:t>274</a:t>
              </a:r>
            </a:p>
          </p:txBody>
        </p:sp>
        <p:sp>
          <p:nvSpPr>
            <p:cNvPr id="15" name="TextBox 14">
              <a:extLst>
                <a:ext uri="{FF2B5EF4-FFF2-40B4-BE49-F238E27FC236}">
                  <a16:creationId xmlns:a16="http://schemas.microsoft.com/office/drawing/2014/main" id="{B6094D5B-FCC9-4770-B2C0-E6EA22513221}"/>
                </a:ext>
              </a:extLst>
            </p:cNvPr>
            <p:cNvSpPr txBox="1"/>
            <p:nvPr/>
          </p:nvSpPr>
          <p:spPr>
            <a:xfrm>
              <a:off x="5787536" y="2079155"/>
              <a:ext cx="551576" cy="276999"/>
            </a:xfrm>
            <a:prstGeom prst="rect">
              <a:avLst/>
            </a:prstGeom>
            <a:noFill/>
          </p:spPr>
          <p:txBody>
            <a:bodyPr wrap="square">
              <a:spAutoFit/>
            </a:bodyPr>
            <a:lstStyle/>
            <a:p>
              <a:r>
                <a:rPr lang="en-CA" sz="1200" b="1" dirty="0">
                  <a:solidFill>
                    <a:prstClr val="black"/>
                  </a:solidFill>
                </a:rPr>
                <a:t>272</a:t>
              </a:r>
            </a:p>
          </p:txBody>
        </p:sp>
        <p:sp>
          <p:nvSpPr>
            <p:cNvPr id="17" name="TextBox 16">
              <a:extLst>
                <a:ext uri="{FF2B5EF4-FFF2-40B4-BE49-F238E27FC236}">
                  <a16:creationId xmlns:a16="http://schemas.microsoft.com/office/drawing/2014/main" id="{11DF937B-2A99-414C-BC45-DDA79FB6719B}"/>
                </a:ext>
              </a:extLst>
            </p:cNvPr>
            <p:cNvSpPr txBox="1"/>
            <p:nvPr/>
          </p:nvSpPr>
          <p:spPr>
            <a:xfrm>
              <a:off x="5787536" y="2659393"/>
              <a:ext cx="551576" cy="276999"/>
            </a:xfrm>
            <a:prstGeom prst="rect">
              <a:avLst/>
            </a:prstGeom>
            <a:noFill/>
          </p:spPr>
          <p:txBody>
            <a:bodyPr wrap="square">
              <a:spAutoFit/>
            </a:bodyPr>
            <a:lstStyle/>
            <a:p>
              <a:r>
                <a:rPr lang="en-CA" sz="1200" b="1" dirty="0">
                  <a:solidFill>
                    <a:prstClr val="black"/>
                  </a:solidFill>
                </a:rPr>
                <a:t>270</a:t>
              </a:r>
            </a:p>
          </p:txBody>
        </p:sp>
        <p:sp>
          <p:nvSpPr>
            <p:cNvPr id="19" name="TextBox 18">
              <a:extLst>
                <a:ext uri="{FF2B5EF4-FFF2-40B4-BE49-F238E27FC236}">
                  <a16:creationId xmlns:a16="http://schemas.microsoft.com/office/drawing/2014/main" id="{10E604CD-69D4-455E-861D-64B8F7DF5082}"/>
                </a:ext>
              </a:extLst>
            </p:cNvPr>
            <p:cNvSpPr txBox="1"/>
            <p:nvPr/>
          </p:nvSpPr>
          <p:spPr>
            <a:xfrm>
              <a:off x="5787536" y="3201882"/>
              <a:ext cx="551576" cy="276999"/>
            </a:xfrm>
            <a:prstGeom prst="rect">
              <a:avLst/>
            </a:prstGeom>
            <a:noFill/>
          </p:spPr>
          <p:txBody>
            <a:bodyPr wrap="square">
              <a:spAutoFit/>
            </a:bodyPr>
            <a:lstStyle/>
            <a:p>
              <a:r>
                <a:rPr lang="en-CA" sz="1200" b="1" dirty="0">
                  <a:solidFill>
                    <a:prstClr val="black"/>
                  </a:solidFill>
                </a:rPr>
                <a:t>268</a:t>
              </a:r>
            </a:p>
          </p:txBody>
        </p:sp>
        <p:sp>
          <p:nvSpPr>
            <p:cNvPr id="21" name="TextBox 20">
              <a:extLst>
                <a:ext uri="{FF2B5EF4-FFF2-40B4-BE49-F238E27FC236}">
                  <a16:creationId xmlns:a16="http://schemas.microsoft.com/office/drawing/2014/main" id="{900B50C2-3B2E-4B88-85A2-FA3FAA90AFC0}"/>
                </a:ext>
              </a:extLst>
            </p:cNvPr>
            <p:cNvSpPr txBox="1"/>
            <p:nvPr/>
          </p:nvSpPr>
          <p:spPr>
            <a:xfrm>
              <a:off x="5787536" y="3783108"/>
              <a:ext cx="551576" cy="276999"/>
            </a:xfrm>
            <a:prstGeom prst="rect">
              <a:avLst/>
            </a:prstGeom>
            <a:noFill/>
          </p:spPr>
          <p:txBody>
            <a:bodyPr wrap="square">
              <a:spAutoFit/>
            </a:bodyPr>
            <a:lstStyle/>
            <a:p>
              <a:r>
                <a:rPr lang="en-CA" sz="1200" b="1" dirty="0">
                  <a:solidFill>
                    <a:prstClr val="black"/>
                  </a:solidFill>
                </a:rPr>
                <a:t>266</a:t>
              </a:r>
            </a:p>
          </p:txBody>
        </p:sp>
        <p:sp>
          <p:nvSpPr>
            <p:cNvPr id="23" name="TextBox 22">
              <a:extLst>
                <a:ext uri="{FF2B5EF4-FFF2-40B4-BE49-F238E27FC236}">
                  <a16:creationId xmlns:a16="http://schemas.microsoft.com/office/drawing/2014/main" id="{3F93C555-E5E7-4D33-BBBF-A5C497B5634D}"/>
                </a:ext>
              </a:extLst>
            </p:cNvPr>
            <p:cNvSpPr txBox="1"/>
            <p:nvPr/>
          </p:nvSpPr>
          <p:spPr>
            <a:xfrm>
              <a:off x="5787536" y="4354958"/>
              <a:ext cx="551576" cy="276999"/>
            </a:xfrm>
            <a:prstGeom prst="rect">
              <a:avLst/>
            </a:prstGeom>
            <a:noFill/>
          </p:spPr>
          <p:txBody>
            <a:bodyPr wrap="square">
              <a:spAutoFit/>
            </a:bodyPr>
            <a:lstStyle/>
            <a:p>
              <a:r>
                <a:rPr lang="en-CA" sz="1200" b="1" dirty="0">
                  <a:solidFill>
                    <a:prstClr val="black"/>
                  </a:solidFill>
                </a:rPr>
                <a:t>264</a:t>
              </a:r>
            </a:p>
          </p:txBody>
        </p:sp>
        <p:sp>
          <p:nvSpPr>
            <p:cNvPr id="25" name="TextBox 24">
              <a:extLst>
                <a:ext uri="{FF2B5EF4-FFF2-40B4-BE49-F238E27FC236}">
                  <a16:creationId xmlns:a16="http://schemas.microsoft.com/office/drawing/2014/main" id="{56EB4EA8-D7D4-4257-9890-FB41D462BD0F}"/>
                </a:ext>
              </a:extLst>
            </p:cNvPr>
            <p:cNvSpPr txBox="1"/>
            <p:nvPr/>
          </p:nvSpPr>
          <p:spPr>
            <a:xfrm>
              <a:off x="5787536" y="4914368"/>
              <a:ext cx="551576" cy="276999"/>
            </a:xfrm>
            <a:prstGeom prst="rect">
              <a:avLst/>
            </a:prstGeom>
            <a:noFill/>
          </p:spPr>
          <p:txBody>
            <a:bodyPr wrap="square">
              <a:spAutoFit/>
            </a:bodyPr>
            <a:lstStyle/>
            <a:p>
              <a:r>
                <a:rPr lang="en-CA" sz="1200" b="1" dirty="0">
                  <a:solidFill>
                    <a:prstClr val="black"/>
                  </a:solidFill>
                </a:rPr>
                <a:t>262</a:t>
              </a:r>
            </a:p>
          </p:txBody>
        </p:sp>
        <p:sp>
          <p:nvSpPr>
            <p:cNvPr id="28" name="Rectangle 27">
              <a:extLst>
                <a:ext uri="{FF2B5EF4-FFF2-40B4-BE49-F238E27FC236}">
                  <a16:creationId xmlns:a16="http://schemas.microsoft.com/office/drawing/2014/main" id="{9E9D7014-B91D-492C-9BD8-990DF6751E9B}"/>
                </a:ext>
              </a:extLst>
            </p:cNvPr>
            <p:cNvSpPr/>
            <p:nvPr/>
          </p:nvSpPr>
          <p:spPr>
            <a:xfrm>
              <a:off x="8072403" y="1346846"/>
              <a:ext cx="1692381" cy="27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9" name="TextBox 28">
              <a:extLst>
                <a:ext uri="{FF2B5EF4-FFF2-40B4-BE49-F238E27FC236}">
                  <a16:creationId xmlns:a16="http://schemas.microsoft.com/office/drawing/2014/main" id="{048C729A-51F1-4065-8FD5-E183F2DC4F3E}"/>
                </a:ext>
              </a:extLst>
            </p:cNvPr>
            <p:cNvSpPr txBox="1"/>
            <p:nvPr/>
          </p:nvSpPr>
          <p:spPr>
            <a:xfrm rot="16200000">
              <a:off x="4369097" y="3174154"/>
              <a:ext cx="2701255" cy="307777"/>
            </a:xfrm>
            <a:prstGeom prst="rect">
              <a:avLst/>
            </a:prstGeom>
            <a:noFill/>
          </p:spPr>
          <p:txBody>
            <a:bodyPr wrap="square" rtlCol="0">
              <a:spAutoFit/>
            </a:bodyPr>
            <a:lstStyle/>
            <a:p>
              <a:pPr algn="ctr"/>
              <a:r>
                <a:rPr lang="en-CA" sz="1400" b="1" dirty="0">
                  <a:solidFill>
                    <a:prstClr val="black"/>
                  </a:solidFill>
                </a:rPr>
                <a:t>Surface air temp. [K]</a:t>
              </a:r>
            </a:p>
          </p:txBody>
        </p:sp>
        <p:sp>
          <p:nvSpPr>
            <p:cNvPr id="30" name="TextBox 29">
              <a:extLst>
                <a:ext uri="{FF2B5EF4-FFF2-40B4-BE49-F238E27FC236}">
                  <a16:creationId xmlns:a16="http://schemas.microsoft.com/office/drawing/2014/main" id="{DBB03988-12C0-4B27-B529-E95F000D4F77}"/>
                </a:ext>
              </a:extLst>
            </p:cNvPr>
            <p:cNvSpPr txBox="1"/>
            <p:nvPr/>
          </p:nvSpPr>
          <p:spPr>
            <a:xfrm>
              <a:off x="8690993" y="5219795"/>
              <a:ext cx="1073791" cy="307777"/>
            </a:xfrm>
            <a:prstGeom prst="rect">
              <a:avLst/>
            </a:prstGeom>
            <a:noFill/>
          </p:spPr>
          <p:txBody>
            <a:bodyPr wrap="square" rtlCol="0">
              <a:spAutoFit/>
            </a:bodyPr>
            <a:lstStyle/>
            <a:p>
              <a:pPr algn="ctr"/>
              <a:r>
                <a:rPr lang="en-CA" sz="1400" b="1" dirty="0">
                  <a:solidFill>
                    <a:prstClr val="black"/>
                  </a:solidFill>
                </a:rPr>
                <a:t>Years</a:t>
              </a:r>
            </a:p>
          </p:txBody>
        </p:sp>
      </p:grpSp>
      <p:sp>
        <p:nvSpPr>
          <p:cNvPr id="32" name="TextBox 31">
            <a:extLst>
              <a:ext uri="{FF2B5EF4-FFF2-40B4-BE49-F238E27FC236}">
                <a16:creationId xmlns:a16="http://schemas.microsoft.com/office/drawing/2014/main" id="{C562F0FE-EC0F-443D-96B2-491F95A05093}"/>
              </a:ext>
            </a:extLst>
          </p:cNvPr>
          <p:cNvSpPr txBox="1"/>
          <p:nvPr/>
        </p:nvSpPr>
        <p:spPr>
          <a:xfrm>
            <a:off x="3536484" y="1153503"/>
            <a:ext cx="5217953" cy="338554"/>
          </a:xfrm>
          <a:prstGeom prst="rect">
            <a:avLst/>
          </a:prstGeom>
          <a:noFill/>
        </p:spPr>
        <p:txBody>
          <a:bodyPr wrap="square" rtlCol="0">
            <a:spAutoFit/>
          </a:bodyPr>
          <a:lstStyle/>
          <a:p>
            <a:pPr algn="ctr"/>
            <a:r>
              <a:rPr lang="en-CA" sz="1600" b="1" dirty="0">
                <a:solidFill>
                  <a:prstClr val="black"/>
                </a:solidFill>
              </a:rPr>
              <a:t>Annual mean surface air temperature</a:t>
            </a:r>
          </a:p>
        </p:txBody>
      </p:sp>
      <p:sp>
        <p:nvSpPr>
          <p:cNvPr id="44" name="TextBox 43">
            <a:extLst>
              <a:ext uri="{FF2B5EF4-FFF2-40B4-BE49-F238E27FC236}">
                <a16:creationId xmlns:a16="http://schemas.microsoft.com/office/drawing/2014/main" id="{1ADB2B02-A65F-4F51-B80C-87A154FA0D0A}"/>
              </a:ext>
            </a:extLst>
          </p:cNvPr>
          <p:cNvSpPr txBox="1"/>
          <p:nvPr/>
        </p:nvSpPr>
        <p:spPr>
          <a:xfrm>
            <a:off x="-696287" y="194901"/>
            <a:ext cx="4847174" cy="523220"/>
          </a:xfrm>
          <a:prstGeom prst="rect">
            <a:avLst/>
          </a:prstGeom>
          <a:noFill/>
        </p:spPr>
        <p:txBody>
          <a:bodyPr wrap="square" rtlCol="0">
            <a:spAutoFit/>
          </a:bodyPr>
          <a:lstStyle/>
          <a:p>
            <a:pPr algn="ctr"/>
            <a:r>
              <a:rPr lang="en-CA" sz="2800" b="1" dirty="0">
                <a:solidFill>
                  <a:prstClr val="black"/>
                </a:solidFill>
              </a:rPr>
              <a:t>Atmospheric forcing</a:t>
            </a:r>
          </a:p>
        </p:txBody>
      </p:sp>
      <p:pic>
        <p:nvPicPr>
          <p:cNvPr id="34" name="Picture 33" descr="Chart&#10;&#10;Description automatically generated">
            <a:extLst>
              <a:ext uri="{FF2B5EF4-FFF2-40B4-BE49-F238E27FC236}">
                <a16:creationId xmlns:a16="http://schemas.microsoft.com/office/drawing/2014/main" id="{CB4496FA-E9F8-4206-BBE4-FA82A3EAE1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393" t="7839" r="20065" b="18774"/>
          <a:stretch/>
        </p:blipFill>
        <p:spPr>
          <a:xfrm>
            <a:off x="3243445" y="1845945"/>
            <a:ext cx="1079514" cy="1199789"/>
          </a:xfrm>
          <a:prstGeom prst="rect">
            <a:avLst/>
          </a:prstGeom>
        </p:spPr>
      </p:pic>
    </p:spTree>
    <p:extLst>
      <p:ext uri="{BB962C8B-B14F-4D97-AF65-F5344CB8AC3E}">
        <p14:creationId xmlns:p14="http://schemas.microsoft.com/office/powerpoint/2010/main" val="1171020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C44E46-2495-483F-A103-0530D98B337F}"/>
              </a:ext>
            </a:extLst>
          </p:cNvPr>
          <p:cNvSpPr/>
          <p:nvPr/>
        </p:nvSpPr>
        <p:spPr>
          <a:xfrm>
            <a:off x="0" y="117446"/>
            <a:ext cx="12192000" cy="702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42" name="TextBox 41">
            <a:extLst>
              <a:ext uri="{FF2B5EF4-FFF2-40B4-BE49-F238E27FC236}">
                <a16:creationId xmlns:a16="http://schemas.microsoft.com/office/drawing/2014/main" id="{26E371C0-3686-4E8E-A041-2B8E4861A8D1}"/>
              </a:ext>
            </a:extLst>
          </p:cNvPr>
          <p:cNvSpPr txBox="1"/>
          <p:nvPr/>
        </p:nvSpPr>
        <p:spPr>
          <a:xfrm>
            <a:off x="0" y="233492"/>
            <a:ext cx="4847174" cy="523220"/>
          </a:xfrm>
          <a:prstGeom prst="rect">
            <a:avLst/>
          </a:prstGeom>
          <a:noFill/>
        </p:spPr>
        <p:txBody>
          <a:bodyPr wrap="square" rtlCol="0">
            <a:spAutoFit/>
          </a:bodyPr>
          <a:lstStyle/>
          <a:p>
            <a:pPr algn="ctr"/>
            <a:r>
              <a:rPr lang="en-CA" sz="2800" b="1" dirty="0">
                <a:solidFill>
                  <a:prstClr val="black"/>
                </a:solidFill>
              </a:rPr>
              <a:t>River runoff</a:t>
            </a:r>
          </a:p>
        </p:txBody>
      </p:sp>
      <p:pic>
        <p:nvPicPr>
          <p:cNvPr id="46" name="Picture 45" descr="Chart, histogram&#10;&#10;Description automatically generated">
            <a:extLst>
              <a:ext uri="{FF2B5EF4-FFF2-40B4-BE49-F238E27FC236}">
                <a16:creationId xmlns:a16="http://schemas.microsoft.com/office/drawing/2014/main" id="{A4799DB8-22A9-4AEA-A520-56E68F5704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33" t="10663" r="7316"/>
          <a:stretch/>
        </p:blipFill>
        <p:spPr>
          <a:xfrm>
            <a:off x="1208800" y="1132513"/>
            <a:ext cx="9925507" cy="5176625"/>
          </a:xfrm>
          <a:prstGeom prst="rect">
            <a:avLst/>
          </a:prstGeom>
        </p:spPr>
      </p:pic>
      <p:sp>
        <p:nvSpPr>
          <p:cNvPr id="3" name="TextBox 2">
            <a:extLst>
              <a:ext uri="{FF2B5EF4-FFF2-40B4-BE49-F238E27FC236}">
                <a16:creationId xmlns:a16="http://schemas.microsoft.com/office/drawing/2014/main" id="{D5A5678C-7C65-4B7A-AF58-45CCA4480F3E}"/>
              </a:ext>
            </a:extLst>
          </p:cNvPr>
          <p:cNvSpPr txBox="1"/>
          <p:nvPr/>
        </p:nvSpPr>
        <p:spPr>
          <a:xfrm>
            <a:off x="8908810" y="6394312"/>
            <a:ext cx="2759979" cy="261610"/>
          </a:xfrm>
          <a:prstGeom prst="rect">
            <a:avLst/>
          </a:prstGeom>
          <a:noFill/>
        </p:spPr>
        <p:txBody>
          <a:bodyPr wrap="square" rtlCol="0">
            <a:spAutoFit/>
          </a:bodyPr>
          <a:lstStyle/>
          <a:p>
            <a:pPr algn="r"/>
            <a:r>
              <a:rPr lang="en-CA" sz="1100" b="1" i="1" dirty="0">
                <a:solidFill>
                  <a:prstClr val="white">
                    <a:lumMod val="75000"/>
                  </a:prstClr>
                </a:solidFill>
              </a:rPr>
              <a:t>Tefs et al., 2020, status</a:t>
            </a:r>
          </a:p>
        </p:txBody>
      </p:sp>
      <p:sp>
        <p:nvSpPr>
          <p:cNvPr id="4" name="TextBox 3">
            <a:extLst>
              <a:ext uri="{FF2B5EF4-FFF2-40B4-BE49-F238E27FC236}">
                <a16:creationId xmlns:a16="http://schemas.microsoft.com/office/drawing/2014/main" id="{DDAA7BA4-AD4F-4F5D-AAD6-3796B03CF07D}"/>
              </a:ext>
            </a:extLst>
          </p:cNvPr>
          <p:cNvSpPr txBox="1"/>
          <p:nvPr/>
        </p:nvSpPr>
        <p:spPr>
          <a:xfrm rot="16200000">
            <a:off x="-80865" y="3244334"/>
            <a:ext cx="1647825" cy="369332"/>
          </a:xfrm>
          <a:prstGeom prst="rect">
            <a:avLst/>
          </a:prstGeom>
          <a:noFill/>
        </p:spPr>
        <p:txBody>
          <a:bodyPr wrap="square" rtlCol="0">
            <a:spAutoFit/>
          </a:bodyPr>
          <a:lstStyle/>
          <a:p>
            <a:pPr algn="ctr"/>
            <a:r>
              <a:rPr lang="en-CA" b="1" dirty="0">
                <a:solidFill>
                  <a:prstClr val="black"/>
                </a:solidFill>
              </a:rPr>
              <a:t>Units?</a:t>
            </a:r>
          </a:p>
        </p:txBody>
      </p:sp>
    </p:spTree>
    <p:extLst>
      <p:ext uri="{BB962C8B-B14F-4D97-AF65-F5344CB8AC3E}">
        <p14:creationId xmlns:p14="http://schemas.microsoft.com/office/powerpoint/2010/main" val="2671994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Temporal Analysis</a:t>
            </a:r>
          </a:p>
        </p:txBody>
      </p:sp>
      <p:sp>
        <p:nvSpPr>
          <p:cNvPr id="7" name="TextBox 6"/>
          <p:cNvSpPr txBox="1"/>
          <p:nvPr/>
        </p:nvSpPr>
        <p:spPr>
          <a:xfrm>
            <a:off x="8611437" y="6350558"/>
            <a:ext cx="3114989" cy="369332"/>
          </a:xfrm>
          <a:prstGeom prst="rect">
            <a:avLst/>
          </a:prstGeom>
          <a:noFill/>
        </p:spPr>
        <p:txBody>
          <a:bodyPr wrap="square" rtlCol="0">
            <a:spAutoFit/>
          </a:bodyPr>
          <a:lstStyle/>
          <a:p>
            <a:r>
              <a:rPr lang="en-CA" dirty="0" err="1"/>
              <a:t>Lukovich</a:t>
            </a:r>
            <a:r>
              <a:rPr lang="en-CA" dirty="0"/>
              <a:t> et al., 2021, in review</a:t>
            </a:r>
          </a:p>
        </p:txBody>
      </p:sp>
      <p:pic>
        <p:nvPicPr>
          <p:cNvPr id="9" name="Content Placeholder 8"/>
          <p:cNvPicPr>
            <a:picLocks noGrp="1" noChangeAspect="1"/>
          </p:cNvPicPr>
          <p:nvPr>
            <p:ph sz="half" idx="1"/>
          </p:nvPr>
        </p:nvPicPr>
        <p:blipFill>
          <a:blip r:embed="rId2"/>
          <a:stretch>
            <a:fillRect/>
          </a:stretch>
        </p:blipFill>
        <p:spPr>
          <a:xfrm>
            <a:off x="838200" y="1690688"/>
            <a:ext cx="5181600" cy="3906244"/>
          </a:xfrm>
          <a:prstGeom prst="rect">
            <a:avLst/>
          </a:prstGeom>
        </p:spPr>
      </p:pic>
      <p:pic>
        <p:nvPicPr>
          <p:cNvPr id="11" name="Content Placeholder 10"/>
          <p:cNvPicPr>
            <a:picLocks noGrp="1" noChangeAspect="1"/>
          </p:cNvPicPr>
          <p:nvPr>
            <p:ph sz="half" idx="2"/>
          </p:nvPr>
        </p:nvPicPr>
        <p:blipFill>
          <a:blip r:embed="rId3"/>
          <a:stretch>
            <a:fillRect/>
          </a:stretch>
        </p:blipFill>
        <p:spPr>
          <a:xfrm>
            <a:off x="6172200" y="1690688"/>
            <a:ext cx="5181600" cy="3906244"/>
          </a:xfrm>
          <a:prstGeom prst="rect">
            <a:avLst/>
          </a:prstGeom>
        </p:spPr>
      </p:pic>
      <p:sp>
        <p:nvSpPr>
          <p:cNvPr id="12" name="TextBox 11"/>
          <p:cNvSpPr txBox="1"/>
          <p:nvPr/>
        </p:nvSpPr>
        <p:spPr>
          <a:xfrm>
            <a:off x="685800" y="1410138"/>
            <a:ext cx="4278086" cy="369332"/>
          </a:xfrm>
          <a:prstGeom prst="rect">
            <a:avLst/>
          </a:prstGeom>
          <a:noFill/>
        </p:spPr>
        <p:txBody>
          <a:bodyPr wrap="square" rtlCol="0">
            <a:spAutoFit/>
          </a:bodyPr>
          <a:lstStyle/>
          <a:p>
            <a:r>
              <a:rPr lang="en-CA" dirty="0"/>
              <a:t>f1(2021-2050 compared to 1981-2010)</a:t>
            </a:r>
          </a:p>
        </p:txBody>
      </p:sp>
      <p:sp>
        <p:nvSpPr>
          <p:cNvPr id="13" name="TextBox 12"/>
          <p:cNvSpPr txBox="1"/>
          <p:nvPr/>
        </p:nvSpPr>
        <p:spPr>
          <a:xfrm>
            <a:off x="612948" y="5877482"/>
            <a:ext cx="4019341" cy="369332"/>
          </a:xfrm>
          <a:prstGeom prst="rect">
            <a:avLst/>
          </a:prstGeom>
          <a:noFill/>
        </p:spPr>
        <p:txBody>
          <a:bodyPr wrap="square" rtlCol="0">
            <a:spAutoFit/>
          </a:bodyPr>
          <a:lstStyle/>
          <a:p>
            <a:r>
              <a:rPr lang="en-CA" dirty="0"/>
              <a:t>f2(2041-2070 compared to 1981-2010)</a:t>
            </a:r>
          </a:p>
        </p:txBody>
      </p:sp>
      <p:sp>
        <p:nvSpPr>
          <p:cNvPr id="14" name="TextBox 13"/>
          <p:cNvSpPr txBox="1"/>
          <p:nvPr/>
        </p:nvSpPr>
        <p:spPr>
          <a:xfrm>
            <a:off x="7285055" y="5596932"/>
            <a:ext cx="3155182" cy="369332"/>
          </a:xfrm>
          <a:prstGeom prst="rect">
            <a:avLst/>
          </a:prstGeom>
          <a:noFill/>
        </p:spPr>
        <p:txBody>
          <a:bodyPr wrap="square" rtlCol="0">
            <a:spAutoFit/>
          </a:bodyPr>
          <a:lstStyle/>
          <a:p>
            <a:r>
              <a:rPr lang="en-CA" dirty="0"/>
              <a:t>Shading indicates uncertainty</a:t>
            </a:r>
          </a:p>
        </p:txBody>
      </p:sp>
    </p:spTree>
    <p:extLst>
      <p:ext uri="{BB962C8B-B14F-4D97-AF65-F5344CB8AC3E}">
        <p14:creationId xmlns:p14="http://schemas.microsoft.com/office/powerpoint/2010/main" val="1722617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Integration Aspects</a:t>
            </a:r>
          </a:p>
        </p:txBody>
      </p:sp>
      <p:sp>
        <p:nvSpPr>
          <p:cNvPr id="3" name="Content Placeholder 2"/>
          <p:cNvSpPr>
            <a:spLocks noGrp="1"/>
          </p:cNvSpPr>
          <p:nvPr>
            <p:ph idx="1"/>
          </p:nvPr>
        </p:nvSpPr>
        <p:spPr/>
        <p:txBody>
          <a:bodyPr>
            <a:normAutofit fontScale="85000" lnSpcReduction="20000"/>
          </a:bodyPr>
          <a:lstStyle/>
          <a:p>
            <a:r>
              <a:rPr lang="en-CA" sz="2400" dirty="0"/>
              <a:t>Summary of Observational Work (moorings, field campaigns, …)</a:t>
            </a:r>
          </a:p>
          <a:p>
            <a:r>
              <a:rPr lang="en-CA" sz="2400" dirty="0"/>
              <a:t>Overview of NEMO and experiments</a:t>
            </a:r>
          </a:p>
          <a:p>
            <a:r>
              <a:rPr lang="en-CA" sz="2400" dirty="0"/>
              <a:t>Interaction and Integration</a:t>
            </a:r>
          </a:p>
          <a:p>
            <a:pPr lvl="1"/>
            <a:r>
              <a:rPr lang="en-CA" dirty="0"/>
              <a:t>NEMO – </a:t>
            </a:r>
            <a:r>
              <a:rPr lang="en-CA" dirty="0" err="1"/>
              <a:t>BaySys</a:t>
            </a:r>
            <a:r>
              <a:rPr lang="en-CA" dirty="0"/>
              <a:t> Mooring Comparisons + Baseline Study</a:t>
            </a:r>
          </a:p>
          <a:p>
            <a:pPr lvl="1"/>
            <a:r>
              <a:rPr lang="en-CA" dirty="0"/>
              <a:t>Present Day</a:t>
            </a:r>
            <a:endParaRPr lang="en-CA" sz="2400" dirty="0"/>
          </a:p>
          <a:p>
            <a:pPr lvl="2"/>
            <a:r>
              <a:rPr lang="en-CA" sz="2400" dirty="0"/>
              <a:t>Seasonal Circulation Patterns</a:t>
            </a:r>
          </a:p>
          <a:p>
            <a:pPr lvl="2"/>
            <a:r>
              <a:rPr lang="en-CA" sz="2400" dirty="0"/>
              <a:t>Atmospheric Vorticity and Circulation</a:t>
            </a:r>
          </a:p>
          <a:p>
            <a:pPr lvl="2"/>
            <a:r>
              <a:rPr lang="en-CA" sz="2400" dirty="0"/>
              <a:t>NEMO Model Fields for Other Team Studies</a:t>
            </a:r>
          </a:p>
          <a:p>
            <a:pPr lvl="3"/>
            <a:r>
              <a:rPr lang="en-CA" sz="2200" dirty="0"/>
              <a:t>Estuarine Model Boundary Conditions</a:t>
            </a:r>
          </a:p>
          <a:p>
            <a:pPr lvl="3"/>
            <a:r>
              <a:rPr lang="en-CA" sz="2200" dirty="0"/>
              <a:t>Model Fields for Ecosystem Studies</a:t>
            </a:r>
          </a:p>
          <a:p>
            <a:pPr lvl="1"/>
            <a:r>
              <a:rPr lang="en-CA" dirty="0"/>
              <a:t>Future: Relative roles of Climate Change and Regulation</a:t>
            </a:r>
          </a:p>
          <a:p>
            <a:pPr lvl="2"/>
            <a:r>
              <a:rPr lang="en-CA" sz="2400" dirty="0"/>
              <a:t>Simulated Evolution</a:t>
            </a:r>
          </a:p>
          <a:p>
            <a:pPr lvl="2"/>
            <a:r>
              <a:rPr lang="en-CA" sz="2400" dirty="0"/>
              <a:t>Freshwater Budget</a:t>
            </a:r>
          </a:p>
          <a:p>
            <a:pPr lvl="2"/>
            <a:r>
              <a:rPr lang="en-CA" sz="2400" dirty="0"/>
              <a:t>Biogeochemical Evolution (linked to freshwater-marine changes)</a:t>
            </a:r>
          </a:p>
          <a:p>
            <a:pPr lvl="2"/>
            <a:endParaRPr lang="en-CA" dirty="0"/>
          </a:p>
          <a:p>
            <a:pPr lvl="2"/>
            <a:endParaRPr lang="en-CA" dirty="0"/>
          </a:p>
          <a:p>
            <a:pPr lvl="1"/>
            <a:endParaRPr lang="en-CA" dirty="0"/>
          </a:p>
          <a:p>
            <a:endParaRPr lang="en-CA" dirty="0"/>
          </a:p>
        </p:txBody>
      </p:sp>
    </p:spTree>
    <p:extLst>
      <p:ext uri="{BB962C8B-B14F-4D97-AF65-F5344CB8AC3E}">
        <p14:creationId xmlns:p14="http://schemas.microsoft.com/office/powerpoint/2010/main" val="1509822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Climate Change vs Regulation Impacts	</a:t>
            </a:r>
          </a:p>
        </p:txBody>
      </p:sp>
      <p:sp>
        <p:nvSpPr>
          <p:cNvPr id="5" name="TextBox 4"/>
          <p:cNvSpPr txBox="1"/>
          <p:nvPr/>
        </p:nvSpPr>
        <p:spPr>
          <a:xfrm>
            <a:off x="281354" y="1367522"/>
            <a:ext cx="10951866" cy="646331"/>
          </a:xfrm>
          <a:prstGeom prst="rect">
            <a:avLst/>
          </a:prstGeom>
          <a:noFill/>
        </p:spPr>
        <p:txBody>
          <a:bodyPr wrap="square" rtlCol="0">
            <a:spAutoFit/>
          </a:bodyPr>
          <a:lstStyle/>
          <a:p>
            <a:r>
              <a:rPr lang="en-CA"/>
              <a:t>Percent climate change and regulation impacts for sea ice area, volume, mean sea ice drift speed and the meridional circulation index on monthly timescales</a:t>
            </a:r>
            <a:endParaRPr lang="en-CA" dirty="0"/>
          </a:p>
        </p:txBody>
      </p:sp>
      <p:sp>
        <p:nvSpPr>
          <p:cNvPr id="6" name="TextBox 5"/>
          <p:cNvSpPr txBox="1"/>
          <p:nvPr/>
        </p:nvSpPr>
        <p:spPr>
          <a:xfrm>
            <a:off x="411982" y="3742535"/>
            <a:ext cx="1708220" cy="923330"/>
          </a:xfrm>
          <a:prstGeom prst="rect">
            <a:avLst/>
          </a:prstGeom>
          <a:noFill/>
        </p:spPr>
        <p:txBody>
          <a:bodyPr wrap="square" rtlCol="0">
            <a:spAutoFit/>
          </a:bodyPr>
          <a:lstStyle/>
          <a:p>
            <a:r>
              <a:rPr lang="en-CA" dirty="0"/>
              <a:t>f2(2041-2070 compared to 1981-2010)</a:t>
            </a:r>
          </a:p>
        </p:txBody>
      </p:sp>
      <p:sp>
        <p:nvSpPr>
          <p:cNvPr id="11" name="TextBox 10"/>
          <p:cNvSpPr txBox="1"/>
          <p:nvPr/>
        </p:nvSpPr>
        <p:spPr>
          <a:xfrm>
            <a:off x="411982" y="2177609"/>
            <a:ext cx="1879042" cy="923330"/>
          </a:xfrm>
          <a:prstGeom prst="rect">
            <a:avLst/>
          </a:prstGeom>
          <a:noFill/>
        </p:spPr>
        <p:txBody>
          <a:bodyPr wrap="square" rtlCol="0">
            <a:spAutoFit/>
          </a:bodyPr>
          <a:lstStyle/>
          <a:p>
            <a:r>
              <a:rPr lang="en-CA" dirty="0"/>
              <a:t>f1(2021-2050 compared to 1981-2010)</a:t>
            </a:r>
          </a:p>
        </p:txBody>
      </p:sp>
      <p:pic>
        <p:nvPicPr>
          <p:cNvPr id="13" name="Content Placeholder 12"/>
          <p:cNvPicPr>
            <a:picLocks noGrp="1" noChangeAspect="1"/>
          </p:cNvPicPr>
          <p:nvPr>
            <p:ph idx="1"/>
          </p:nvPr>
        </p:nvPicPr>
        <p:blipFill>
          <a:blip r:embed="rId2"/>
          <a:stretch>
            <a:fillRect/>
          </a:stretch>
        </p:blipFill>
        <p:spPr>
          <a:xfrm>
            <a:off x="2682910" y="2193910"/>
            <a:ext cx="7588551" cy="4015971"/>
          </a:xfrm>
          <a:prstGeom prst="rect">
            <a:avLst/>
          </a:prstGeom>
        </p:spPr>
      </p:pic>
      <p:sp>
        <p:nvSpPr>
          <p:cNvPr id="14" name="TextBox 13"/>
          <p:cNvSpPr txBox="1"/>
          <p:nvPr/>
        </p:nvSpPr>
        <p:spPr>
          <a:xfrm>
            <a:off x="602901" y="5840549"/>
            <a:ext cx="954593" cy="369332"/>
          </a:xfrm>
          <a:prstGeom prst="rect">
            <a:avLst/>
          </a:prstGeom>
          <a:noFill/>
        </p:spPr>
        <p:txBody>
          <a:bodyPr wrap="square" rtlCol="0">
            <a:spAutoFit/>
          </a:bodyPr>
          <a:lstStyle/>
          <a:p>
            <a:r>
              <a:rPr lang="en-CA" dirty="0"/>
              <a:t>RCP8.5</a:t>
            </a:r>
          </a:p>
        </p:txBody>
      </p:sp>
      <p:sp>
        <p:nvSpPr>
          <p:cNvPr id="15" name="TextBox 14"/>
          <p:cNvSpPr txBox="1"/>
          <p:nvPr/>
        </p:nvSpPr>
        <p:spPr>
          <a:xfrm>
            <a:off x="8611437" y="1939332"/>
            <a:ext cx="2873829" cy="369332"/>
          </a:xfrm>
          <a:prstGeom prst="rect">
            <a:avLst/>
          </a:prstGeom>
          <a:noFill/>
        </p:spPr>
        <p:txBody>
          <a:bodyPr wrap="square" rtlCol="0">
            <a:spAutoFit/>
          </a:bodyPr>
          <a:lstStyle/>
          <a:p>
            <a:r>
              <a:rPr lang="en-CA"/>
              <a:t>percent regulation impacts</a:t>
            </a:r>
            <a:endParaRPr lang="en-CA" dirty="0"/>
          </a:p>
        </p:txBody>
      </p:sp>
      <p:sp>
        <p:nvSpPr>
          <p:cNvPr id="16" name="TextBox 15"/>
          <p:cNvSpPr txBox="1"/>
          <p:nvPr/>
        </p:nvSpPr>
        <p:spPr>
          <a:xfrm>
            <a:off x="9656466" y="2831584"/>
            <a:ext cx="1989574" cy="1754326"/>
          </a:xfrm>
          <a:prstGeom prst="rect">
            <a:avLst/>
          </a:prstGeom>
          <a:noFill/>
        </p:spPr>
        <p:txBody>
          <a:bodyPr wrap="square" rtlCol="0">
            <a:spAutoFit/>
          </a:bodyPr>
          <a:lstStyle/>
          <a:p>
            <a:r>
              <a:rPr lang="en-CA"/>
              <a:t>Negative values indicate impacts that counteract combined climate change and regulation impacts</a:t>
            </a:r>
            <a:endParaRPr lang="en-CA" dirty="0"/>
          </a:p>
        </p:txBody>
      </p:sp>
      <p:sp>
        <p:nvSpPr>
          <p:cNvPr id="17" name="TextBox 16"/>
          <p:cNvSpPr txBox="1"/>
          <p:nvPr/>
        </p:nvSpPr>
        <p:spPr>
          <a:xfrm>
            <a:off x="8611437" y="6350558"/>
            <a:ext cx="3114989" cy="369332"/>
          </a:xfrm>
          <a:prstGeom prst="rect">
            <a:avLst/>
          </a:prstGeom>
          <a:noFill/>
        </p:spPr>
        <p:txBody>
          <a:bodyPr wrap="square" rtlCol="0">
            <a:spAutoFit/>
          </a:bodyPr>
          <a:lstStyle/>
          <a:p>
            <a:r>
              <a:rPr lang="en-CA" dirty="0" err="1"/>
              <a:t>Lukovich</a:t>
            </a:r>
            <a:r>
              <a:rPr lang="en-CA" dirty="0"/>
              <a:t> et al., 2021, in review</a:t>
            </a:r>
          </a:p>
        </p:txBody>
      </p:sp>
    </p:spTree>
    <p:extLst>
      <p:ext uri="{BB962C8B-B14F-4D97-AF65-F5344CB8AC3E}">
        <p14:creationId xmlns:p14="http://schemas.microsoft.com/office/powerpoint/2010/main" val="3053796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9A99D6C-842F-4557-913F-78026D4B2704}"/>
              </a:ext>
            </a:extLst>
          </p:cNvPr>
          <p:cNvSpPr/>
          <p:nvPr/>
        </p:nvSpPr>
        <p:spPr>
          <a:xfrm>
            <a:off x="0" y="117446"/>
            <a:ext cx="12192000" cy="702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5" name="TextBox 4">
            <a:extLst>
              <a:ext uri="{FF2B5EF4-FFF2-40B4-BE49-F238E27FC236}">
                <a16:creationId xmlns:a16="http://schemas.microsoft.com/office/drawing/2014/main" id="{B4770A0E-7A9F-4412-9B64-396D49D7B503}"/>
              </a:ext>
            </a:extLst>
          </p:cNvPr>
          <p:cNvSpPr txBox="1"/>
          <p:nvPr/>
        </p:nvSpPr>
        <p:spPr>
          <a:xfrm>
            <a:off x="773535" y="239214"/>
            <a:ext cx="10473480" cy="461665"/>
          </a:xfrm>
          <a:prstGeom prst="rect">
            <a:avLst/>
          </a:prstGeom>
          <a:noFill/>
        </p:spPr>
        <p:txBody>
          <a:bodyPr wrap="square" rtlCol="0">
            <a:spAutoFit/>
          </a:bodyPr>
          <a:lstStyle/>
          <a:p>
            <a:pPr algn="ctr"/>
            <a:r>
              <a:rPr lang="en-CA" sz="2400" b="1" dirty="0">
                <a:solidFill>
                  <a:prstClr val="black"/>
                </a:solidFill>
              </a:rPr>
              <a:t>Ensemble mean ocean temperature increases by ~1.5°C between 2005 - 2070</a:t>
            </a:r>
          </a:p>
        </p:txBody>
      </p:sp>
      <p:pic>
        <p:nvPicPr>
          <p:cNvPr id="3" name="Picture 2">
            <a:extLst>
              <a:ext uri="{FF2B5EF4-FFF2-40B4-BE49-F238E27FC236}">
                <a16:creationId xmlns:a16="http://schemas.microsoft.com/office/drawing/2014/main" id="{4B8D27BC-A931-4D33-9B75-DAF19823AA0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60302" y="1058366"/>
            <a:ext cx="9525019" cy="2859030"/>
          </a:xfrm>
          <a:prstGeom prst="rect">
            <a:avLst/>
          </a:prstGeom>
        </p:spPr>
      </p:pic>
      <p:pic>
        <p:nvPicPr>
          <p:cNvPr id="6" name="Picture 5">
            <a:extLst>
              <a:ext uri="{FF2B5EF4-FFF2-40B4-BE49-F238E27FC236}">
                <a16:creationId xmlns:a16="http://schemas.microsoft.com/office/drawing/2014/main" id="{B9A75582-2763-4D17-A63D-C916B27F4E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60302" y="3917396"/>
            <a:ext cx="9525019" cy="2859030"/>
          </a:xfrm>
          <a:prstGeom prst="rect">
            <a:avLst/>
          </a:prstGeom>
        </p:spPr>
      </p:pic>
      <p:sp>
        <p:nvSpPr>
          <p:cNvPr id="7" name="TextBox 6">
            <a:extLst>
              <a:ext uri="{FF2B5EF4-FFF2-40B4-BE49-F238E27FC236}">
                <a16:creationId xmlns:a16="http://schemas.microsoft.com/office/drawing/2014/main" id="{55DA5569-642F-495A-B9BF-194189BC1A8F}"/>
              </a:ext>
            </a:extLst>
          </p:cNvPr>
          <p:cNvSpPr txBox="1"/>
          <p:nvPr/>
        </p:nvSpPr>
        <p:spPr>
          <a:xfrm>
            <a:off x="5872294" y="1397564"/>
            <a:ext cx="1619075" cy="369332"/>
          </a:xfrm>
          <a:prstGeom prst="rect">
            <a:avLst/>
          </a:prstGeom>
          <a:noFill/>
        </p:spPr>
        <p:txBody>
          <a:bodyPr wrap="square" rtlCol="0">
            <a:spAutoFit/>
          </a:bodyPr>
          <a:lstStyle/>
          <a:p>
            <a:pPr algn="ctr"/>
            <a:r>
              <a:rPr lang="en-CA" b="1" dirty="0">
                <a:solidFill>
                  <a:prstClr val="black"/>
                </a:solidFill>
              </a:rPr>
              <a:t>Naturalized</a:t>
            </a:r>
          </a:p>
        </p:txBody>
      </p:sp>
      <p:sp>
        <p:nvSpPr>
          <p:cNvPr id="9" name="TextBox 8">
            <a:extLst>
              <a:ext uri="{FF2B5EF4-FFF2-40B4-BE49-F238E27FC236}">
                <a16:creationId xmlns:a16="http://schemas.microsoft.com/office/drawing/2014/main" id="{36752CD5-C1DF-405F-B6BC-30B4041C5790}"/>
              </a:ext>
            </a:extLst>
          </p:cNvPr>
          <p:cNvSpPr txBox="1"/>
          <p:nvPr/>
        </p:nvSpPr>
        <p:spPr>
          <a:xfrm>
            <a:off x="5872293" y="4197414"/>
            <a:ext cx="1619075" cy="369332"/>
          </a:xfrm>
          <a:prstGeom prst="rect">
            <a:avLst/>
          </a:prstGeom>
          <a:noFill/>
        </p:spPr>
        <p:txBody>
          <a:bodyPr wrap="square" rtlCol="0">
            <a:spAutoFit/>
          </a:bodyPr>
          <a:lstStyle/>
          <a:p>
            <a:pPr algn="ctr"/>
            <a:r>
              <a:rPr lang="en-CA" b="1" dirty="0">
                <a:solidFill>
                  <a:prstClr val="black"/>
                </a:solidFill>
              </a:rPr>
              <a:t>Regulated</a:t>
            </a:r>
          </a:p>
        </p:txBody>
      </p:sp>
      <p:pic>
        <p:nvPicPr>
          <p:cNvPr id="11" name="Picture 10">
            <a:extLst>
              <a:ext uri="{FF2B5EF4-FFF2-40B4-BE49-F238E27FC236}">
                <a16:creationId xmlns:a16="http://schemas.microsoft.com/office/drawing/2014/main" id="{54FACBBB-97D4-4A1F-B1D7-2C75592076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07209" y="1371256"/>
            <a:ext cx="1805640" cy="1157063"/>
          </a:xfrm>
          <a:prstGeom prst="rect">
            <a:avLst/>
          </a:prstGeom>
        </p:spPr>
      </p:pic>
      <p:sp>
        <p:nvSpPr>
          <p:cNvPr id="13" name="TextBox 12">
            <a:extLst>
              <a:ext uri="{FF2B5EF4-FFF2-40B4-BE49-F238E27FC236}">
                <a16:creationId xmlns:a16="http://schemas.microsoft.com/office/drawing/2014/main" id="{62E19C24-A8C1-4C4C-A8F0-AFBCB5F6D7A0}"/>
              </a:ext>
            </a:extLst>
          </p:cNvPr>
          <p:cNvSpPr txBox="1"/>
          <p:nvPr/>
        </p:nvSpPr>
        <p:spPr>
          <a:xfrm>
            <a:off x="203433" y="3035959"/>
            <a:ext cx="2086761" cy="923330"/>
          </a:xfrm>
          <a:prstGeom prst="rect">
            <a:avLst/>
          </a:prstGeom>
          <a:noFill/>
        </p:spPr>
        <p:txBody>
          <a:bodyPr wrap="square">
            <a:spAutoFit/>
          </a:bodyPr>
          <a:lstStyle/>
          <a:p>
            <a:pPr marL="285750" indent="-285750">
              <a:buClr>
                <a:srgbClr val="FF0000"/>
              </a:buClr>
              <a:buFont typeface="Wingdings" panose="05000000000000000000" pitchFamily="2" charset="2"/>
              <a:buChar char="Ø"/>
            </a:pPr>
            <a:r>
              <a:rPr lang="en-CA" dirty="0">
                <a:solidFill>
                  <a:prstClr val="black"/>
                </a:solidFill>
              </a:rPr>
              <a:t>Little influence from river regulation</a:t>
            </a:r>
          </a:p>
        </p:txBody>
      </p:sp>
      <p:sp>
        <p:nvSpPr>
          <p:cNvPr id="16" name="TextBox 15">
            <a:extLst>
              <a:ext uri="{FF2B5EF4-FFF2-40B4-BE49-F238E27FC236}">
                <a16:creationId xmlns:a16="http://schemas.microsoft.com/office/drawing/2014/main" id="{B5078AB8-38D8-4D28-9EA4-197CBAB51595}"/>
              </a:ext>
            </a:extLst>
          </p:cNvPr>
          <p:cNvSpPr txBox="1"/>
          <p:nvPr/>
        </p:nvSpPr>
        <p:spPr>
          <a:xfrm rot="16200000">
            <a:off x="4750747" y="3638475"/>
            <a:ext cx="563531" cy="307777"/>
          </a:xfrm>
          <a:prstGeom prst="rect">
            <a:avLst/>
          </a:prstGeom>
          <a:noFill/>
        </p:spPr>
        <p:txBody>
          <a:bodyPr wrap="square" rtlCol="0">
            <a:spAutoFit/>
          </a:bodyPr>
          <a:lstStyle/>
          <a:p>
            <a:pPr algn="ctr"/>
            <a:r>
              <a:rPr lang="en-CA" sz="1400" b="1" dirty="0">
                <a:solidFill>
                  <a:prstClr val="black"/>
                </a:solidFill>
              </a:rPr>
              <a:t>2006</a:t>
            </a:r>
          </a:p>
        </p:txBody>
      </p:sp>
      <p:sp>
        <p:nvSpPr>
          <p:cNvPr id="18" name="TextBox 17">
            <a:extLst>
              <a:ext uri="{FF2B5EF4-FFF2-40B4-BE49-F238E27FC236}">
                <a16:creationId xmlns:a16="http://schemas.microsoft.com/office/drawing/2014/main" id="{84B90140-0F4C-4D73-B371-3CAC56F2CB1C}"/>
              </a:ext>
            </a:extLst>
          </p:cNvPr>
          <p:cNvSpPr txBox="1"/>
          <p:nvPr/>
        </p:nvSpPr>
        <p:spPr>
          <a:xfrm rot="16200000">
            <a:off x="4750746" y="6497505"/>
            <a:ext cx="563531" cy="307777"/>
          </a:xfrm>
          <a:prstGeom prst="rect">
            <a:avLst/>
          </a:prstGeom>
          <a:noFill/>
        </p:spPr>
        <p:txBody>
          <a:bodyPr wrap="square" rtlCol="0">
            <a:spAutoFit/>
          </a:bodyPr>
          <a:lstStyle/>
          <a:p>
            <a:pPr algn="ctr"/>
            <a:r>
              <a:rPr lang="en-CA" sz="1400" b="1" dirty="0">
                <a:solidFill>
                  <a:prstClr val="black"/>
                </a:solidFill>
              </a:rPr>
              <a:t>2006</a:t>
            </a:r>
          </a:p>
        </p:txBody>
      </p:sp>
      <p:pic>
        <p:nvPicPr>
          <p:cNvPr id="2" name="Picture 1" descr="Chart&#10;&#10;Description automatically generated">
            <a:extLst>
              <a:ext uri="{FF2B5EF4-FFF2-40B4-BE49-F238E27FC236}">
                <a16:creationId xmlns:a16="http://schemas.microsoft.com/office/drawing/2014/main" id="{B060667F-CDFA-4B72-B0EC-ECF5A392E1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393" t="7839" r="20065" b="18774"/>
          <a:stretch/>
        </p:blipFill>
        <p:spPr>
          <a:xfrm>
            <a:off x="10531698" y="2959341"/>
            <a:ext cx="1296451" cy="1440896"/>
          </a:xfrm>
          <a:prstGeom prst="rect">
            <a:avLst/>
          </a:prstGeom>
        </p:spPr>
      </p:pic>
      <p:sp>
        <p:nvSpPr>
          <p:cNvPr id="4" name="TextBox 3">
            <a:extLst>
              <a:ext uri="{FF2B5EF4-FFF2-40B4-BE49-F238E27FC236}">
                <a16:creationId xmlns:a16="http://schemas.microsoft.com/office/drawing/2014/main" id="{9FEA77D1-4E6F-409B-8401-180D2C4EE14D}"/>
              </a:ext>
            </a:extLst>
          </p:cNvPr>
          <p:cNvSpPr txBox="1"/>
          <p:nvPr/>
        </p:nvSpPr>
        <p:spPr>
          <a:xfrm>
            <a:off x="2647950" y="892566"/>
            <a:ext cx="7762875" cy="369332"/>
          </a:xfrm>
          <a:prstGeom prst="rect">
            <a:avLst/>
          </a:prstGeom>
          <a:noFill/>
        </p:spPr>
        <p:txBody>
          <a:bodyPr wrap="square" rtlCol="0">
            <a:spAutoFit/>
          </a:bodyPr>
          <a:lstStyle/>
          <a:p>
            <a:pPr algn="ctr"/>
            <a:r>
              <a:rPr lang="en-CA" b="1" dirty="0">
                <a:solidFill>
                  <a:prstClr val="black"/>
                </a:solidFill>
              </a:rPr>
              <a:t>Annual mean temperature over the Hudson Bay Complex</a:t>
            </a:r>
          </a:p>
        </p:txBody>
      </p:sp>
    </p:spTree>
    <p:extLst>
      <p:ext uri="{BB962C8B-B14F-4D97-AF65-F5344CB8AC3E}">
        <p14:creationId xmlns:p14="http://schemas.microsoft.com/office/powerpoint/2010/main" val="1839814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725A13-7BA8-4485-A661-8EE85C57828F}"/>
              </a:ext>
            </a:extLst>
          </p:cNvPr>
          <p:cNvSpPr/>
          <p:nvPr/>
        </p:nvSpPr>
        <p:spPr>
          <a:xfrm>
            <a:off x="0" y="117446"/>
            <a:ext cx="12192000" cy="702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pic>
        <p:nvPicPr>
          <p:cNvPr id="8" name="Picture 7">
            <a:extLst>
              <a:ext uri="{FF2B5EF4-FFF2-40B4-BE49-F238E27FC236}">
                <a16:creationId xmlns:a16="http://schemas.microsoft.com/office/drawing/2014/main" id="{73120107-4DC6-44F4-9531-8177453F0FD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26437" y="1050938"/>
            <a:ext cx="9525019" cy="2859030"/>
          </a:xfrm>
          <a:prstGeom prst="rect">
            <a:avLst/>
          </a:prstGeom>
        </p:spPr>
      </p:pic>
      <p:pic>
        <p:nvPicPr>
          <p:cNvPr id="10" name="Picture 9">
            <a:extLst>
              <a:ext uri="{FF2B5EF4-FFF2-40B4-BE49-F238E27FC236}">
                <a16:creationId xmlns:a16="http://schemas.microsoft.com/office/drawing/2014/main" id="{032C3668-CE1F-4144-9F24-201A6E4396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26436" y="3909968"/>
            <a:ext cx="9525019" cy="2859030"/>
          </a:xfrm>
          <a:prstGeom prst="rect">
            <a:avLst/>
          </a:prstGeom>
        </p:spPr>
      </p:pic>
      <p:sp>
        <p:nvSpPr>
          <p:cNvPr id="5" name="TextBox 4">
            <a:extLst>
              <a:ext uri="{FF2B5EF4-FFF2-40B4-BE49-F238E27FC236}">
                <a16:creationId xmlns:a16="http://schemas.microsoft.com/office/drawing/2014/main" id="{A4BE8DA8-112E-4A2A-9487-376CF14591EB}"/>
              </a:ext>
            </a:extLst>
          </p:cNvPr>
          <p:cNvSpPr txBox="1"/>
          <p:nvPr/>
        </p:nvSpPr>
        <p:spPr>
          <a:xfrm>
            <a:off x="885826" y="268861"/>
            <a:ext cx="10942324" cy="461665"/>
          </a:xfrm>
          <a:prstGeom prst="rect">
            <a:avLst/>
          </a:prstGeom>
          <a:noFill/>
        </p:spPr>
        <p:txBody>
          <a:bodyPr wrap="square" rtlCol="0">
            <a:spAutoFit/>
          </a:bodyPr>
          <a:lstStyle/>
          <a:p>
            <a:pPr algn="ctr"/>
            <a:r>
              <a:rPr lang="en-CA" sz="2400" b="1" dirty="0">
                <a:solidFill>
                  <a:prstClr val="black"/>
                </a:solidFill>
              </a:rPr>
              <a:t>Ensemble mean sea ice concentration decreases by ~ 20% between 2005 - 2070</a:t>
            </a:r>
          </a:p>
        </p:txBody>
      </p:sp>
      <p:sp>
        <p:nvSpPr>
          <p:cNvPr id="12" name="TextBox 11">
            <a:extLst>
              <a:ext uri="{FF2B5EF4-FFF2-40B4-BE49-F238E27FC236}">
                <a16:creationId xmlns:a16="http://schemas.microsoft.com/office/drawing/2014/main" id="{51519455-38CE-49F8-9CB7-F771E9ADDEE5}"/>
              </a:ext>
            </a:extLst>
          </p:cNvPr>
          <p:cNvSpPr txBox="1"/>
          <p:nvPr/>
        </p:nvSpPr>
        <p:spPr>
          <a:xfrm>
            <a:off x="8622843" y="1327937"/>
            <a:ext cx="1619075" cy="369332"/>
          </a:xfrm>
          <a:prstGeom prst="rect">
            <a:avLst/>
          </a:prstGeom>
          <a:noFill/>
        </p:spPr>
        <p:txBody>
          <a:bodyPr wrap="square" rtlCol="0">
            <a:spAutoFit/>
          </a:bodyPr>
          <a:lstStyle/>
          <a:p>
            <a:pPr algn="ctr"/>
            <a:r>
              <a:rPr lang="en-CA" b="1" dirty="0">
                <a:solidFill>
                  <a:prstClr val="black"/>
                </a:solidFill>
              </a:rPr>
              <a:t>Naturalized</a:t>
            </a:r>
          </a:p>
        </p:txBody>
      </p:sp>
      <p:sp>
        <p:nvSpPr>
          <p:cNvPr id="14" name="TextBox 13">
            <a:extLst>
              <a:ext uri="{FF2B5EF4-FFF2-40B4-BE49-F238E27FC236}">
                <a16:creationId xmlns:a16="http://schemas.microsoft.com/office/drawing/2014/main" id="{A33F0474-3294-4D8D-A5CB-E65EB033DAAE}"/>
              </a:ext>
            </a:extLst>
          </p:cNvPr>
          <p:cNvSpPr txBox="1"/>
          <p:nvPr/>
        </p:nvSpPr>
        <p:spPr>
          <a:xfrm>
            <a:off x="8622842" y="4127787"/>
            <a:ext cx="1619075" cy="369332"/>
          </a:xfrm>
          <a:prstGeom prst="rect">
            <a:avLst/>
          </a:prstGeom>
          <a:noFill/>
        </p:spPr>
        <p:txBody>
          <a:bodyPr wrap="square" rtlCol="0">
            <a:spAutoFit/>
          </a:bodyPr>
          <a:lstStyle/>
          <a:p>
            <a:pPr algn="ctr"/>
            <a:r>
              <a:rPr lang="en-CA" b="1" dirty="0">
                <a:solidFill>
                  <a:prstClr val="black"/>
                </a:solidFill>
              </a:rPr>
              <a:t>Regulated</a:t>
            </a:r>
          </a:p>
        </p:txBody>
      </p:sp>
      <p:sp>
        <p:nvSpPr>
          <p:cNvPr id="18" name="TextBox 17">
            <a:extLst>
              <a:ext uri="{FF2B5EF4-FFF2-40B4-BE49-F238E27FC236}">
                <a16:creationId xmlns:a16="http://schemas.microsoft.com/office/drawing/2014/main" id="{86E292EE-A75B-43BF-8BED-4AE8522B00C7}"/>
              </a:ext>
            </a:extLst>
          </p:cNvPr>
          <p:cNvSpPr txBox="1"/>
          <p:nvPr/>
        </p:nvSpPr>
        <p:spPr>
          <a:xfrm>
            <a:off x="203433" y="3035959"/>
            <a:ext cx="2086761" cy="923330"/>
          </a:xfrm>
          <a:prstGeom prst="rect">
            <a:avLst/>
          </a:prstGeom>
          <a:noFill/>
        </p:spPr>
        <p:txBody>
          <a:bodyPr wrap="square">
            <a:spAutoFit/>
          </a:bodyPr>
          <a:lstStyle/>
          <a:p>
            <a:pPr marL="285750" indent="-285750">
              <a:buClr>
                <a:srgbClr val="FF0000"/>
              </a:buClr>
              <a:buFont typeface="Wingdings" panose="05000000000000000000" pitchFamily="2" charset="2"/>
              <a:buChar char="Ø"/>
            </a:pPr>
            <a:r>
              <a:rPr lang="en-CA" dirty="0">
                <a:solidFill>
                  <a:prstClr val="black"/>
                </a:solidFill>
              </a:rPr>
              <a:t>Little influence from river regulation</a:t>
            </a:r>
          </a:p>
        </p:txBody>
      </p:sp>
      <p:sp>
        <p:nvSpPr>
          <p:cNvPr id="22" name="TextBox 21">
            <a:extLst>
              <a:ext uri="{FF2B5EF4-FFF2-40B4-BE49-F238E27FC236}">
                <a16:creationId xmlns:a16="http://schemas.microsoft.com/office/drawing/2014/main" id="{45EE154A-F0FD-43AC-86FB-813D4529F9B2}"/>
              </a:ext>
            </a:extLst>
          </p:cNvPr>
          <p:cNvSpPr txBox="1"/>
          <p:nvPr/>
        </p:nvSpPr>
        <p:spPr>
          <a:xfrm rot="16200000">
            <a:off x="4612476" y="3639100"/>
            <a:ext cx="563531" cy="307777"/>
          </a:xfrm>
          <a:prstGeom prst="rect">
            <a:avLst/>
          </a:prstGeom>
          <a:noFill/>
        </p:spPr>
        <p:txBody>
          <a:bodyPr wrap="square" rtlCol="0">
            <a:spAutoFit/>
          </a:bodyPr>
          <a:lstStyle/>
          <a:p>
            <a:pPr algn="ctr"/>
            <a:r>
              <a:rPr lang="en-CA" sz="1400" b="1" dirty="0">
                <a:solidFill>
                  <a:prstClr val="black"/>
                </a:solidFill>
              </a:rPr>
              <a:t>2006</a:t>
            </a:r>
          </a:p>
        </p:txBody>
      </p:sp>
      <p:sp>
        <p:nvSpPr>
          <p:cNvPr id="24" name="TextBox 23">
            <a:extLst>
              <a:ext uri="{FF2B5EF4-FFF2-40B4-BE49-F238E27FC236}">
                <a16:creationId xmlns:a16="http://schemas.microsoft.com/office/drawing/2014/main" id="{96A218E5-6DB8-47D3-BBAA-2629562F918E}"/>
              </a:ext>
            </a:extLst>
          </p:cNvPr>
          <p:cNvSpPr txBox="1"/>
          <p:nvPr/>
        </p:nvSpPr>
        <p:spPr>
          <a:xfrm rot="16200000">
            <a:off x="4612475" y="6499944"/>
            <a:ext cx="563531" cy="307777"/>
          </a:xfrm>
          <a:prstGeom prst="rect">
            <a:avLst/>
          </a:prstGeom>
          <a:noFill/>
        </p:spPr>
        <p:txBody>
          <a:bodyPr wrap="square" rtlCol="0">
            <a:spAutoFit/>
          </a:bodyPr>
          <a:lstStyle/>
          <a:p>
            <a:pPr algn="ctr"/>
            <a:r>
              <a:rPr lang="en-CA" sz="1400" b="1" dirty="0">
                <a:solidFill>
                  <a:prstClr val="black"/>
                </a:solidFill>
              </a:rPr>
              <a:t>2006</a:t>
            </a:r>
          </a:p>
        </p:txBody>
      </p:sp>
      <p:pic>
        <p:nvPicPr>
          <p:cNvPr id="2" name="Picture 1">
            <a:extLst>
              <a:ext uri="{FF2B5EF4-FFF2-40B4-BE49-F238E27FC236}">
                <a16:creationId xmlns:a16="http://schemas.microsoft.com/office/drawing/2014/main" id="{6A608207-C3CC-4CFF-9060-270D0006D8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13811" y="2225087"/>
            <a:ext cx="1805640" cy="1157063"/>
          </a:xfrm>
          <a:prstGeom prst="rect">
            <a:avLst/>
          </a:prstGeom>
        </p:spPr>
      </p:pic>
      <p:sp>
        <p:nvSpPr>
          <p:cNvPr id="3" name="TextBox 2">
            <a:extLst>
              <a:ext uri="{FF2B5EF4-FFF2-40B4-BE49-F238E27FC236}">
                <a16:creationId xmlns:a16="http://schemas.microsoft.com/office/drawing/2014/main" id="{73D0D1E5-D6FB-4711-8385-1C6B7CAA7BE2}"/>
              </a:ext>
            </a:extLst>
          </p:cNvPr>
          <p:cNvSpPr txBox="1"/>
          <p:nvPr/>
        </p:nvSpPr>
        <p:spPr>
          <a:xfrm>
            <a:off x="2647950" y="892566"/>
            <a:ext cx="7762875" cy="369332"/>
          </a:xfrm>
          <a:prstGeom prst="rect">
            <a:avLst/>
          </a:prstGeom>
          <a:noFill/>
        </p:spPr>
        <p:txBody>
          <a:bodyPr wrap="square" rtlCol="0">
            <a:spAutoFit/>
          </a:bodyPr>
          <a:lstStyle/>
          <a:p>
            <a:pPr algn="ctr"/>
            <a:r>
              <a:rPr lang="en-CA" b="1" dirty="0">
                <a:solidFill>
                  <a:prstClr val="black"/>
                </a:solidFill>
              </a:rPr>
              <a:t>Annual mean sea ice concentration over the Hudson Bay Complex</a:t>
            </a:r>
          </a:p>
        </p:txBody>
      </p:sp>
      <p:pic>
        <p:nvPicPr>
          <p:cNvPr id="4" name="Picture 3" descr="Chart&#10;&#10;Description automatically generated">
            <a:extLst>
              <a:ext uri="{FF2B5EF4-FFF2-40B4-BE49-F238E27FC236}">
                <a16:creationId xmlns:a16="http://schemas.microsoft.com/office/drawing/2014/main" id="{28E0F0B8-BCE9-4E3D-AAD7-CCE43D5871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393" t="7839" r="20065" b="18774"/>
          <a:stretch/>
        </p:blipFill>
        <p:spPr>
          <a:xfrm>
            <a:off x="10531698" y="2959341"/>
            <a:ext cx="1296451" cy="1440896"/>
          </a:xfrm>
          <a:prstGeom prst="rect">
            <a:avLst/>
          </a:prstGeom>
        </p:spPr>
      </p:pic>
    </p:spTree>
    <p:extLst>
      <p:ext uri="{BB962C8B-B14F-4D97-AF65-F5344CB8AC3E}">
        <p14:creationId xmlns:p14="http://schemas.microsoft.com/office/powerpoint/2010/main" val="2640901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996D3C-D18B-47DA-A69C-09FED0FE59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45219" y="952205"/>
            <a:ext cx="9525019" cy="2859030"/>
          </a:xfrm>
          <a:prstGeom prst="rect">
            <a:avLst/>
          </a:prstGeom>
        </p:spPr>
      </p:pic>
      <p:sp>
        <p:nvSpPr>
          <p:cNvPr id="20" name="Rectangle 19">
            <a:extLst>
              <a:ext uri="{FF2B5EF4-FFF2-40B4-BE49-F238E27FC236}">
                <a16:creationId xmlns:a16="http://schemas.microsoft.com/office/drawing/2014/main" id="{D8DC8FD0-A60C-457A-A518-416D2B4D017F}"/>
              </a:ext>
            </a:extLst>
          </p:cNvPr>
          <p:cNvSpPr/>
          <p:nvPr/>
        </p:nvSpPr>
        <p:spPr>
          <a:xfrm>
            <a:off x="0" y="117446"/>
            <a:ext cx="12192000" cy="702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pic>
        <p:nvPicPr>
          <p:cNvPr id="10" name="Picture 9">
            <a:extLst>
              <a:ext uri="{FF2B5EF4-FFF2-40B4-BE49-F238E27FC236}">
                <a16:creationId xmlns:a16="http://schemas.microsoft.com/office/drawing/2014/main" id="{E9A1EF06-3D33-4248-A7B6-08BAACE6D8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45219" y="3921962"/>
            <a:ext cx="9525019" cy="2859030"/>
          </a:xfrm>
          <a:prstGeom prst="rect">
            <a:avLst/>
          </a:prstGeom>
        </p:spPr>
      </p:pic>
      <p:sp>
        <p:nvSpPr>
          <p:cNvPr id="12" name="TextBox 11">
            <a:extLst>
              <a:ext uri="{FF2B5EF4-FFF2-40B4-BE49-F238E27FC236}">
                <a16:creationId xmlns:a16="http://schemas.microsoft.com/office/drawing/2014/main" id="{996787FA-0A6A-43ED-810F-4D6501FA60E4}"/>
              </a:ext>
            </a:extLst>
          </p:cNvPr>
          <p:cNvSpPr txBox="1"/>
          <p:nvPr/>
        </p:nvSpPr>
        <p:spPr>
          <a:xfrm>
            <a:off x="8824179" y="1321537"/>
            <a:ext cx="1619075" cy="369332"/>
          </a:xfrm>
          <a:prstGeom prst="rect">
            <a:avLst/>
          </a:prstGeom>
          <a:noFill/>
        </p:spPr>
        <p:txBody>
          <a:bodyPr wrap="square" rtlCol="0">
            <a:spAutoFit/>
          </a:bodyPr>
          <a:lstStyle/>
          <a:p>
            <a:pPr algn="ctr"/>
            <a:r>
              <a:rPr lang="en-CA" b="1" dirty="0">
                <a:solidFill>
                  <a:prstClr val="black"/>
                </a:solidFill>
              </a:rPr>
              <a:t>Naturalized</a:t>
            </a:r>
          </a:p>
        </p:txBody>
      </p:sp>
      <p:sp>
        <p:nvSpPr>
          <p:cNvPr id="14" name="TextBox 13">
            <a:extLst>
              <a:ext uri="{FF2B5EF4-FFF2-40B4-BE49-F238E27FC236}">
                <a16:creationId xmlns:a16="http://schemas.microsoft.com/office/drawing/2014/main" id="{C4AE0D86-BE7B-4E02-92A6-9D20FDC176C5}"/>
              </a:ext>
            </a:extLst>
          </p:cNvPr>
          <p:cNvSpPr txBox="1"/>
          <p:nvPr/>
        </p:nvSpPr>
        <p:spPr>
          <a:xfrm>
            <a:off x="8824178" y="4121387"/>
            <a:ext cx="1619075" cy="369332"/>
          </a:xfrm>
          <a:prstGeom prst="rect">
            <a:avLst/>
          </a:prstGeom>
          <a:noFill/>
        </p:spPr>
        <p:txBody>
          <a:bodyPr wrap="square" rtlCol="0">
            <a:spAutoFit/>
          </a:bodyPr>
          <a:lstStyle/>
          <a:p>
            <a:pPr algn="ctr"/>
            <a:r>
              <a:rPr lang="en-CA" b="1" dirty="0">
                <a:solidFill>
                  <a:prstClr val="black"/>
                </a:solidFill>
              </a:rPr>
              <a:t>Regulated</a:t>
            </a:r>
          </a:p>
        </p:txBody>
      </p:sp>
      <p:sp>
        <p:nvSpPr>
          <p:cNvPr id="18" name="TextBox 17">
            <a:extLst>
              <a:ext uri="{FF2B5EF4-FFF2-40B4-BE49-F238E27FC236}">
                <a16:creationId xmlns:a16="http://schemas.microsoft.com/office/drawing/2014/main" id="{637A21F0-8CDA-4249-91A8-639FE8042280}"/>
              </a:ext>
            </a:extLst>
          </p:cNvPr>
          <p:cNvSpPr txBox="1"/>
          <p:nvPr/>
        </p:nvSpPr>
        <p:spPr>
          <a:xfrm>
            <a:off x="203433" y="3035959"/>
            <a:ext cx="2086761" cy="923330"/>
          </a:xfrm>
          <a:prstGeom prst="rect">
            <a:avLst/>
          </a:prstGeom>
          <a:noFill/>
        </p:spPr>
        <p:txBody>
          <a:bodyPr wrap="square">
            <a:spAutoFit/>
          </a:bodyPr>
          <a:lstStyle/>
          <a:p>
            <a:pPr marL="285750" indent="-285750">
              <a:buClr>
                <a:srgbClr val="FF0000"/>
              </a:buClr>
              <a:buFont typeface="Wingdings" panose="05000000000000000000" pitchFamily="2" charset="2"/>
              <a:buChar char="Ø"/>
            </a:pPr>
            <a:r>
              <a:rPr lang="en-CA" dirty="0">
                <a:solidFill>
                  <a:prstClr val="black"/>
                </a:solidFill>
              </a:rPr>
              <a:t>Little influence from river regulation</a:t>
            </a:r>
          </a:p>
        </p:txBody>
      </p:sp>
      <p:sp>
        <p:nvSpPr>
          <p:cNvPr id="5" name="TextBox 4">
            <a:extLst>
              <a:ext uri="{FF2B5EF4-FFF2-40B4-BE49-F238E27FC236}">
                <a16:creationId xmlns:a16="http://schemas.microsoft.com/office/drawing/2014/main" id="{9E1F869E-A9E0-4C04-9232-2509557A3D62}"/>
              </a:ext>
            </a:extLst>
          </p:cNvPr>
          <p:cNvSpPr txBox="1"/>
          <p:nvPr/>
        </p:nvSpPr>
        <p:spPr>
          <a:xfrm>
            <a:off x="1123951" y="232497"/>
            <a:ext cx="10115550" cy="461665"/>
          </a:xfrm>
          <a:prstGeom prst="rect">
            <a:avLst/>
          </a:prstGeom>
          <a:noFill/>
        </p:spPr>
        <p:txBody>
          <a:bodyPr wrap="square" rtlCol="0">
            <a:spAutoFit/>
          </a:bodyPr>
          <a:lstStyle/>
          <a:p>
            <a:pPr algn="ctr"/>
            <a:r>
              <a:rPr lang="en-CA" sz="2400" b="1" dirty="0">
                <a:solidFill>
                  <a:prstClr val="black"/>
                </a:solidFill>
              </a:rPr>
              <a:t>Ensemble mean sea ice thickness decreases by ~0.27 m between 2005 - 2070</a:t>
            </a:r>
          </a:p>
        </p:txBody>
      </p:sp>
      <p:sp>
        <p:nvSpPr>
          <p:cNvPr id="22" name="TextBox 21">
            <a:extLst>
              <a:ext uri="{FF2B5EF4-FFF2-40B4-BE49-F238E27FC236}">
                <a16:creationId xmlns:a16="http://schemas.microsoft.com/office/drawing/2014/main" id="{B5903F37-2D02-40FD-84DE-3CED6CBF2D18}"/>
              </a:ext>
            </a:extLst>
          </p:cNvPr>
          <p:cNvSpPr txBox="1"/>
          <p:nvPr/>
        </p:nvSpPr>
        <p:spPr>
          <a:xfrm rot="16200000">
            <a:off x="4931258" y="3529691"/>
            <a:ext cx="563531" cy="307777"/>
          </a:xfrm>
          <a:prstGeom prst="rect">
            <a:avLst/>
          </a:prstGeom>
          <a:noFill/>
        </p:spPr>
        <p:txBody>
          <a:bodyPr wrap="square" rtlCol="0">
            <a:spAutoFit/>
          </a:bodyPr>
          <a:lstStyle/>
          <a:p>
            <a:pPr algn="ctr"/>
            <a:r>
              <a:rPr lang="en-CA" sz="1400" b="1" dirty="0">
                <a:solidFill>
                  <a:prstClr val="black"/>
                </a:solidFill>
              </a:rPr>
              <a:t>2006</a:t>
            </a:r>
          </a:p>
        </p:txBody>
      </p:sp>
      <p:sp>
        <p:nvSpPr>
          <p:cNvPr id="24" name="TextBox 23">
            <a:extLst>
              <a:ext uri="{FF2B5EF4-FFF2-40B4-BE49-F238E27FC236}">
                <a16:creationId xmlns:a16="http://schemas.microsoft.com/office/drawing/2014/main" id="{F7CE3A7F-B628-4E8C-A6C1-1CFB825AE5DF}"/>
              </a:ext>
            </a:extLst>
          </p:cNvPr>
          <p:cNvSpPr txBox="1"/>
          <p:nvPr/>
        </p:nvSpPr>
        <p:spPr>
          <a:xfrm rot="16200000">
            <a:off x="4931257" y="6509959"/>
            <a:ext cx="563531" cy="307777"/>
          </a:xfrm>
          <a:prstGeom prst="rect">
            <a:avLst/>
          </a:prstGeom>
          <a:noFill/>
        </p:spPr>
        <p:txBody>
          <a:bodyPr wrap="square" rtlCol="0">
            <a:spAutoFit/>
          </a:bodyPr>
          <a:lstStyle/>
          <a:p>
            <a:pPr algn="ctr"/>
            <a:r>
              <a:rPr lang="en-CA" sz="1400" b="1" dirty="0">
                <a:solidFill>
                  <a:prstClr val="black"/>
                </a:solidFill>
              </a:rPr>
              <a:t>2006</a:t>
            </a:r>
          </a:p>
        </p:txBody>
      </p:sp>
      <p:pic>
        <p:nvPicPr>
          <p:cNvPr id="2" name="Picture 1">
            <a:extLst>
              <a:ext uri="{FF2B5EF4-FFF2-40B4-BE49-F238E27FC236}">
                <a16:creationId xmlns:a16="http://schemas.microsoft.com/office/drawing/2014/main" id="{48E75ABC-9CE5-4FE3-8593-0C904D8413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37113" y="2172363"/>
            <a:ext cx="1632096" cy="1045855"/>
          </a:xfrm>
          <a:prstGeom prst="rect">
            <a:avLst/>
          </a:prstGeom>
        </p:spPr>
      </p:pic>
      <p:pic>
        <p:nvPicPr>
          <p:cNvPr id="3" name="Picture 2" descr="Chart&#10;&#10;Description automatically generated">
            <a:extLst>
              <a:ext uri="{FF2B5EF4-FFF2-40B4-BE49-F238E27FC236}">
                <a16:creationId xmlns:a16="http://schemas.microsoft.com/office/drawing/2014/main" id="{461EE306-A5A3-4193-9E4A-714C930744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393" t="7839" r="20065" b="18774"/>
          <a:stretch/>
        </p:blipFill>
        <p:spPr>
          <a:xfrm>
            <a:off x="10769823" y="2963131"/>
            <a:ext cx="1296451" cy="1440896"/>
          </a:xfrm>
          <a:prstGeom prst="rect">
            <a:avLst/>
          </a:prstGeom>
        </p:spPr>
      </p:pic>
      <p:sp>
        <p:nvSpPr>
          <p:cNvPr id="4" name="TextBox 3">
            <a:extLst>
              <a:ext uri="{FF2B5EF4-FFF2-40B4-BE49-F238E27FC236}">
                <a16:creationId xmlns:a16="http://schemas.microsoft.com/office/drawing/2014/main" id="{252D1EE7-5B8C-4290-973E-6137110C4DDC}"/>
              </a:ext>
            </a:extLst>
          </p:cNvPr>
          <p:cNvSpPr txBox="1"/>
          <p:nvPr/>
        </p:nvSpPr>
        <p:spPr>
          <a:xfrm>
            <a:off x="2647950" y="873516"/>
            <a:ext cx="7762875" cy="369332"/>
          </a:xfrm>
          <a:prstGeom prst="rect">
            <a:avLst/>
          </a:prstGeom>
          <a:noFill/>
        </p:spPr>
        <p:txBody>
          <a:bodyPr wrap="square" rtlCol="0">
            <a:spAutoFit/>
          </a:bodyPr>
          <a:lstStyle/>
          <a:p>
            <a:pPr algn="ctr"/>
            <a:r>
              <a:rPr lang="en-CA" b="1" dirty="0">
                <a:solidFill>
                  <a:prstClr val="black"/>
                </a:solidFill>
              </a:rPr>
              <a:t>Annual mean sea ice thickness over the Hudson Bay Complex</a:t>
            </a:r>
          </a:p>
        </p:txBody>
      </p:sp>
    </p:spTree>
    <p:extLst>
      <p:ext uri="{BB962C8B-B14F-4D97-AF65-F5344CB8AC3E}">
        <p14:creationId xmlns:p14="http://schemas.microsoft.com/office/powerpoint/2010/main" val="179186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636218A-368C-4ADE-A297-22D9CF16DB3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97686" y="3915256"/>
            <a:ext cx="9525019" cy="2859030"/>
          </a:xfrm>
          <a:prstGeom prst="rect">
            <a:avLst/>
          </a:prstGeom>
        </p:spPr>
      </p:pic>
      <p:pic>
        <p:nvPicPr>
          <p:cNvPr id="41" name="Picture 40">
            <a:extLst>
              <a:ext uri="{FF2B5EF4-FFF2-40B4-BE49-F238E27FC236}">
                <a16:creationId xmlns:a16="http://schemas.microsoft.com/office/drawing/2014/main" id="{26FBCF89-068C-4E0E-8357-32BCA79F9EE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97687" y="1075774"/>
            <a:ext cx="9525019" cy="2859030"/>
          </a:xfrm>
          <a:prstGeom prst="rect">
            <a:avLst/>
          </a:prstGeom>
        </p:spPr>
      </p:pic>
      <p:sp>
        <p:nvSpPr>
          <p:cNvPr id="39" name="Rectangle 38">
            <a:extLst>
              <a:ext uri="{FF2B5EF4-FFF2-40B4-BE49-F238E27FC236}">
                <a16:creationId xmlns:a16="http://schemas.microsoft.com/office/drawing/2014/main" id="{B3F8884B-EE63-4767-8199-F275F792823D}"/>
              </a:ext>
            </a:extLst>
          </p:cNvPr>
          <p:cNvSpPr/>
          <p:nvPr/>
        </p:nvSpPr>
        <p:spPr>
          <a:xfrm>
            <a:off x="0" y="117446"/>
            <a:ext cx="12192000" cy="702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5" name="TextBox 14">
            <a:extLst>
              <a:ext uri="{FF2B5EF4-FFF2-40B4-BE49-F238E27FC236}">
                <a16:creationId xmlns:a16="http://schemas.microsoft.com/office/drawing/2014/main" id="{80A9DF7E-759F-4AFB-A0F7-156A7C4FCC40}"/>
              </a:ext>
            </a:extLst>
          </p:cNvPr>
          <p:cNvSpPr txBox="1"/>
          <p:nvPr/>
        </p:nvSpPr>
        <p:spPr>
          <a:xfrm>
            <a:off x="4008579" y="1368137"/>
            <a:ext cx="1619075" cy="369332"/>
          </a:xfrm>
          <a:prstGeom prst="rect">
            <a:avLst/>
          </a:prstGeom>
          <a:noFill/>
        </p:spPr>
        <p:txBody>
          <a:bodyPr wrap="square" rtlCol="0">
            <a:spAutoFit/>
          </a:bodyPr>
          <a:lstStyle/>
          <a:p>
            <a:pPr algn="ctr"/>
            <a:r>
              <a:rPr lang="en-CA" b="1" dirty="0">
                <a:solidFill>
                  <a:prstClr val="black"/>
                </a:solidFill>
              </a:rPr>
              <a:t>Naturalized</a:t>
            </a:r>
          </a:p>
        </p:txBody>
      </p:sp>
      <p:sp>
        <p:nvSpPr>
          <p:cNvPr id="17" name="TextBox 16">
            <a:extLst>
              <a:ext uri="{FF2B5EF4-FFF2-40B4-BE49-F238E27FC236}">
                <a16:creationId xmlns:a16="http://schemas.microsoft.com/office/drawing/2014/main" id="{23A5A61A-3CDF-4304-8514-1F9E1CE6F083}"/>
              </a:ext>
            </a:extLst>
          </p:cNvPr>
          <p:cNvSpPr txBox="1"/>
          <p:nvPr/>
        </p:nvSpPr>
        <p:spPr>
          <a:xfrm>
            <a:off x="4008578" y="4167987"/>
            <a:ext cx="1619075" cy="369332"/>
          </a:xfrm>
          <a:prstGeom prst="rect">
            <a:avLst/>
          </a:prstGeom>
          <a:noFill/>
        </p:spPr>
        <p:txBody>
          <a:bodyPr wrap="square" rtlCol="0">
            <a:spAutoFit/>
          </a:bodyPr>
          <a:lstStyle/>
          <a:p>
            <a:pPr algn="ctr"/>
            <a:r>
              <a:rPr lang="en-CA" b="1" dirty="0">
                <a:solidFill>
                  <a:prstClr val="black"/>
                </a:solidFill>
              </a:rPr>
              <a:t>Regulated</a:t>
            </a:r>
          </a:p>
        </p:txBody>
      </p:sp>
      <p:sp>
        <p:nvSpPr>
          <p:cNvPr id="5" name="TextBox 4">
            <a:extLst>
              <a:ext uri="{FF2B5EF4-FFF2-40B4-BE49-F238E27FC236}">
                <a16:creationId xmlns:a16="http://schemas.microsoft.com/office/drawing/2014/main" id="{613ED8BD-68DC-4B37-B90A-945317269D40}"/>
              </a:ext>
            </a:extLst>
          </p:cNvPr>
          <p:cNvSpPr txBox="1"/>
          <p:nvPr/>
        </p:nvSpPr>
        <p:spPr>
          <a:xfrm>
            <a:off x="657225" y="240845"/>
            <a:ext cx="11296649" cy="461665"/>
          </a:xfrm>
          <a:prstGeom prst="rect">
            <a:avLst/>
          </a:prstGeom>
          <a:noFill/>
        </p:spPr>
        <p:txBody>
          <a:bodyPr wrap="square" rtlCol="0">
            <a:spAutoFit/>
          </a:bodyPr>
          <a:lstStyle/>
          <a:p>
            <a:pPr algn="ctr"/>
            <a:r>
              <a:rPr lang="en-CA" sz="2400" b="1" dirty="0">
                <a:solidFill>
                  <a:prstClr val="black"/>
                </a:solidFill>
              </a:rPr>
              <a:t>Ensemble mean break-up date occurs early between 2005 – 2070: up to 30 days by 2070</a:t>
            </a:r>
          </a:p>
        </p:txBody>
      </p:sp>
      <p:sp>
        <p:nvSpPr>
          <p:cNvPr id="45" name="TextBox 44">
            <a:extLst>
              <a:ext uri="{FF2B5EF4-FFF2-40B4-BE49-F238E27FC236}">
                <a16:creationId xmlns:a16="http://schemas.microsoft.com/office/drawing/2014/main" id="{95FAE1B7-F80D-4567-90A9-D4CD6EF5666A}"/>
              </a:ext>
            </a:extLst>
          </p:cNvPr>
          <p:cNvSpPr txBox="1"/>
          <p:nvPr/>
        </p:nvSpPr>
        <p:spPr>
          <a:xfrm>
            <a:off x="203433" y="3035959"/>
            <a:ext cx="2086761" cy="923330"/>
          </a:xfrm>
          <a:prstGeom prst="rect">
            <a:avLst/>
          </a:prstGeom>
          <a:noFill/>
        </p:spPr>
        <p:txBody>
          <a:bodyPr wrap="square">
            <a:spAutoFit/>
          </a:bodyPr>
          <a:lstStyle/>
          <a:p>
            <a:pPr marL="285750" indent="-285750">
              <a:buClr>
                <a:srgbClr val="FF0000"/>
              </a:buClr>
              <a:buFont typeface="Wingdings" panose="05000000000000000000" pitchFamily="2" charset="2"/>
              <a:buChar char="Ø"/>
            </a:pPr>
            <a:r>
              <a:rPr lang="en-CA" dirty="0">
                <a:solidFill>
                  <a:prstClr val="black"/>
                </a:solidFill>
              </a:rPr>
              <a:t>Little influence from river regulation</a:t>
            </a:r>
          </a:p>
        </p:txBody>
      </p:sp>
      <p:sp>
        <p:nvSpPr>
          <p:cNvPr id="47" name="TextBox 46">
            <a:extLst>
              <a:ext uri="{FF2B5EF4-FFF2-40B4-BE49-F238E27FC236}">
                <a16:creationId xmlns:a16="http://schemas.microsoft.com/office/drawing/2014/main" id="{C3E0F0C5-BD0E-4424-BAAA-EDEDDCBA119F}"/>
              </a:ext>
            </a:extLst>
          </p:cNvPr>
          <p:cNvSpPr txBox="1"/>
          <p:nvPr/>
        </p:nvSpPr>
        <p:spPr>
          <a:xfrm rot="16200000">
            <a:off x="4586683" y="3651472"/>
            <a:ext cx="563531" cy="307777"/>
          </a:xfrm>
          <a:prstGeom prst="rect">
            <a:avLst/>
          </a:prstGeom>
          <a:noFill/>
        </p:spPr>
        <p:txBody>
          <a:bodyPr wrap="square" rtlCol="0">
            <a:spAutoFit/>
          </a:bodyPr>
          <a:lstStyle/>
          <a:p>
            <a:pPr algn="ctr"/>
            <a:r>
              <a:rPr lang="en-CA" sz="1400" b="1" dirty="0">
                <a:solidFill>
                  <a:prstClr val="black"/>
                </a:solidFill>
              </a:rPr>
              <a:t>2006</a:t>
            </a:r>
          </a:p>
        </p:txBody>
      </p:sp>
      <p:sp>
        <p:nvSpPr>
          <p:cNvPr id="49" name="TextBox 48">
            <a:extLst>
              <a:ext uri="{FF2B5EF4-FFF2-40B4-BE49-F238E27FC236}">
                <a16:creationId xmlns:a16="http://schemas.microsoft.com/office/drawing/2014/main" id="{B8120678-20C7-417A-8490-F55332670CE2}"/>
              </a:ext>
            </a:extLst>
          </p:cNvPr>
          <p:cNvSpPr txBox="1"/>
          <p:nvPr/>
        </p:nvSpPr>
        <p:spPr>
          <a:xfrm rot="16200000">
            <a:off x="4580999" y="6503818"/>
            <a:ext cx="563531" cy="307777"/>
          </a:xfrm>
          <a:prstGeom prst="rect">
            <a:avLst/>
          </a:prstGeom>
          <a:noFill/>
        </p:spPr>
        <p:txBody>
          <a:bodyPr wrap="square" rtlCol="0">
            <a:spAutoFit/>
          </a:bodyPr>
          <a:lstStyle/>
          <a:p>
            <a:pPr algn="ctr"/>
            <a:r>
              <a:rPr lang="en-CA" sz="1400" b="1" dirty="0">
                <a:solidFill>
                  <a:prstClr val="black"/>
                </a:solidFill>
              </a:rPr>
              <a:t>2006</a:t>
            </a:r>
          </a:p>
        </p:txBody>
      </p:sp>
      <p:pic>
        <p:nvPicPr>
          <p:cNvPr id="2" name="Picture 1">
            <a:extLst>
              <a:ext uri="{FF2B5EF4-FFF2-40B4-BE49-F238E27FC236}">
                <a16:creationId xmlns:a16="http://schemas.microsoft.com/office/drawing/2014/main" id="{95E93D19-652B-4A98-8850-9FF0653808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00685" y="2590904"/>
            <a:ext cx="1546304" cy="990879"/>
          </a:xfrm>
          <a:prstGeom prst="rect">
            <a:avLst/>
          </a:prstGeom>
        </p:spPr>
      </p:pic>
      <p:sp>
        <p:nvSpPr>
          <p:cNvPr id="3" name="TextBox 2">
            <a:extLst>
              <a:ext uri="{FF2B5EF4-FFF2-40B4-BE49-F238E27FC236}">
                <a16:creationId xmlns:a16="http://schemas.microsoft.com/office/drawing/2014/main" id="{3E325DDB-0048-474F-BD93-218B34D6247E}"/>
              </a:ext>
            </a:extLst>
          </p:cNvPr>
          <p:cNvSpPr txBox="1"/>
          <p:nvPr/>
        </p:nvSpPr>
        <p:spPr>
          <a:xfrm>
            <a:off x="2483532" y="901102"/>
            <a:ext cx="7762875" cy="369332"/>
          </a:xfrm>
          <a:prstGeom prst="rect">
            <a:avLst/>
          </a:prstGeom>
          <a:noFill/>
        </p:spPr>
        <p:txBody>
          <a:bodyPr wrap="square" rtlCol="0">
            <a:spAutoFit/>
          </a:bodyPr>
          <a:lstStyle/>
          <a:p>
            <a:pPr algn="ctr"/>
            <a:r>
              <a:rPr lang="en-CA" b="1" dirty="0">
                <a:solidFill>
                  <a:prstClr val="black"/>
                </a:solidFill>
              </a:rPr>
              <a:t>Annual mean break-up date over the Hudson Bay Complex</a:t>
            </a:r>
          </a:p>
        </p:txBody>
      </p:sp>
      <p:pic>
        <p:nvPicPr>
          <p:cNvPr id="4" name="Picture 3" descr="Chart&#10;&#10;Description automatically generated">
            <a:extLst>
              <a:ext uri="{FF2B5EF4-FFF2-40B4-BE49-F238E27FC236}">
                <a16:creationId xmlns:a16="http://schemas.microsoft.com/office/drawing/2014/main" id="{4AD92619-59CF-48D2-982C-379629FE76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393" t="7839" r="20065" b="18774"/>
          <a:stretch/>
        </p:blipFill>
        <p:spPr>
          <a:xfrm>
            <a:off x="10386863" y="3096423"/>
            <a:ext cx="1296451" cy="1440896"/>
          </a:xfrm>
          <a:prstGeom prst="rect">
            <a:avLst/>
          </a:prstGeom>
        </p:spPr>
      </p:pic>
    </p:spTree>
    <p:extLst>
      <p:ext uri="{BB962C8B-B14F-4D97-AF65-F5344CB8AC3E}">
        <p14:creationId xmlns:p14="http://schemas.microsoft.com/office/powerpoint/2010/main" val="1576023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E636E9-7420-4D03-A9D2-982C538FB4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744686" y="3925114"/>
            <a:ext cx="9525019" cy="2859030"/>
          </a:xfrm>
          <a:prstGeom prst="rect">
            <a:avLst/>
          </a:prstGeom>
        </p:spPr>
      </p:pic>
      <p:pic>
        <p:nvPicPr>
          <p:cNvPr id="3" name="Picture 2">
            <a:extLst>
              <a:ext uri="{FF2B5EF4-FFF2-40B4-BE49-F238E27FC236}">
                <a16:creationId xmlns:a16="http://schemas.microsoft.com/office/drawing/2014/main" id="{3AE08416-5903-4305-8546-3121999551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44686" y="953591"/>
            <a:ext cx="9525019" cy="2859030"/>
          </a:xfrm>
          <a:prstGeom prst="rect">
            <a:avLst/>
          </a:prstGeom>
        </p:spPr>
      </p:pic>
      <p:sp>
        <p:nvSpPr>
          <p:cNvPr id="39" name="Rectangle 38">
            <a:extLst>
              <a:ext uri="{FF2B5EF4-FFF2-40B4-BE49-F238E27FC236}">
                <a16:creationId xmlns:a16="http://schemas.microsoft.com/office/drawing/2014/main" id="{B3F8884B-EE63-4767-8199-F275F792823D}"/>
              </a:ext>
            </a:extLst>
          </p:cNvPr>
          <p:cNvSpPr/>
          <p:nvPr/>
        </p:nvSpPr>
        <p:spPr>
          <a:xfrm>
            <a:off x="0" y="117446"/>
            <a:ext cx="12192000" cy="702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5" name="TextBox 14">
            <a:extLst>
              <a:ext uri="{FF2B5EF4-FFF2-40B4-BE49-F238E27FC236}">
                <a16:creationId xmlns:a16="http://schemas.microsoft.com/office/drawing/2014/main" id="{80A9DF7E-759F-4AFB-A0F7-156A7C4FCC40}"/>
              </a:ext>
            </a:extLst>
          </p:cNvPr>
          <p:cNvSpPr txBox="1"/>
          <p:nvPr/>
        </p:nvSpPr>
        <p:spPr>
          <a:xfrm>
            <a:off x="6135498" y="1325020"/>
            <a:ext cx="1619075" cy="369332"/>
          </a:xfrm>
          <a:prstGeom prst="rect">
            <a:avLst/>
          </a:prstGeom>
          <a:noFill/>
        </p:spPr>
        <p:txBody>
          <a:bodyPr wrap="square" rtlCol="0">
            <a:spAutoFit/>
          </a:bodyPr>
          <a:lstStyle/>
          <a:p>
            <a:pPr algn="ctr"/>
            <a:r>
              <a:rPr lang="en-CA" b="1" dirty="0">
                <a:solidFill>
                  <a:prstClr val="black"/>
                </a:solidFill>
              </a:rPr>
              <a:t>Naturalized</a:t>
            </a:r>
          </a:p>
        </p:txBody>
      </p:sp>
      <p:sp>
        <p:nvSpPr>
          <p:cNvPr id="17" name="TextBox 16">
            <a:extLst>
              <a:ext uri="{FF2B5EF4-FFF2-40B4-BE49-F238E27FC236}">
                <a16:creationId xmlns:a16="http://schemas.microsoft.com/office/drawing/2014/main" id="{23A5A61A-3CDF-4304-8514-1F9E1CE6F083}"/>
              </a:ext>
            </a:extLst>
          </p:cNvPr>
          <p:cNvSpPr txBox="1"/>
          <p:nvPr/>
        </p:nvSpPr>
        <p:spPr>
          <a:xfrm>
            <a:off x="6135497" y="4124870"/>
            <a:ext cx="1619075" cy="369332"/>
          </a:xfrm>
          <a:prstGeom prst="rect">
            <a:avLst/>
          </a:prstGeom>
          <a:noFill/>
        </p:spPr>
        <p:txBody>
          <a:bodyPr wrap="square" rtlCol="0">
            <a:spAutoFit/>
          </a:bodyPr>
          <a:lstStyle/>
          <a:p>
            <a:pPr algn="ctr"/>
            <a:r>
              <a:rPr lang="en-CA" b="1" dirty="0">
                <a:solidFill>
                  <a:prstClr val="black"/>
                </a:solidFill>
              </a:rPr>
              <a:t>Regulated</a:t>
            </a:r>
          </a:p>
        </p:txBody>
      </p:sp>
      <p:sp>
        <p:nvSpPr>
          <p:cNvPr id="5" name="TextBox 4">
            <a:extLst>
              <a:ext uri="{FF2B5EF4-FFF2-40B4-BE49-F238E27FC236}">
                <a16:creationId xmlns:a16="http://schemas.microsoft.com/office/drawing/2014/main" id="{613ED8BD-68DC-4B37-B90A-945317269D40}"/>
              </a:ext>
            </a:extLst>
          </p:cNvPr>
          <p:cNvSpPr txBox="1"/>
          <p:nvPr/>
        </p:nvSpPr>
        <p:spPr>
          <a:xfrm>
            <a:off x="2493182" y="238010"/>
            <a:ext cx="9348023" cy="461665"/>
          </a:xfrm>
          <a:prstGeom prst="rect">
            <a:avLst/>
          </a:prstGeom>
          <a:noFill/>
        </p:spPr>
        <p:txBody>
          <a:bodyPr wrap="square" rtlCol="0">
            <a:spAutoFit/>
          </a:bodyPr>
          <a:lstStyle/>
          <a:p>
            <a:r>
              <a:rPr lang="en-CA" sz="2400" b="1" dirty="0">
                <a:solidFill>
                  <a:prstClr val="black"/>
                </a:solidFill>
              </a:rPr>
              <a:t>Ensemble mean freeze-up day delays by ~33 days between 2005 - 2070</a:t>
            </a:r>
          </a:p>
        </p:txBody>
      </p:sp>
      <p:sp>
        <p:nvSpPr>
          <p:cNvPr id="7" name="TextBox 6">
            <a:extLst>
              <a:ext uri="{FF2B5EF4-FFF2-40B4-BE49-F238E27FC236}">
                <a16:creationId xmlns:a16="http://schemas.microsoft.com/office/drawing/2014/main" id="{4A0C90A3-7088-42A1-A07D-4A57F140FD7F}"/>
              </a:ext>
            </a:extLst>
          </p:cNvPr>
          <p:cNvSpPr txBox="1"/>
          <p:nvPr/>
        </p:nvSpPr>
        <p:spPr>
          <a:xfrm>
            <a:off x="203433" y="3035959"/>
            <a:ext cx="2086761" cy="923330"/>
          </a:xfrm>
          <a:prstGeom prst="rect">
            <a:avLst/>
          </a:prstGeom>
          <a:noFill/>
        </p:spPr>
        <p:txBody>
          <a:bodyPr wrap="square">
            <a:spAutoFit/>
          </a:bodyPr>
          <a:lstStyle/>
          <a:p>
            <a:pPr marL="285750" indent="-285750">
              <a:buClr>
                <a:srgbClr val="FF0000"/>
              </a:buClr>
              <a:buFont typeface="Wingdings" panose="05000000000000000000" pitchFamily="2" charset="2"/>
              <a:buChar char="Ø"/>
            </a:pPr>
            <a:r>
              <a:rPr lang="en-CA" dirty="0">
                <a:solidFill>
                  <a:prstClr val="black"/>
                </a:solidFill>
              </a:rPr>
              <a:t>Little influence from river regulation</a:t>
            </a:r>
          </a:p>
        </p:txBody>
      </p:sp>
      <p:sp>
        <p:nvSpPr>
          <p:cNvPr id="8" name="TextBox 7">
            <a:extLst>
              <a:ext uri="{FF2B5EF4-FFF2-40B4-BE49-F238E27FC236}">
                <a16:creationId xmlns:a16="http://schemas.microsoft.com/office/drawing/2014/main" id="{F28D3F2A-4694-4483-8B61-6FC77309265C}"/>
              </a:ext>
            </a:extLst>
          </p:cNvPr>
          <p:cNvSpPr txBox="1"/>
          <p:nvPr/>
        </p:nvSpPr>
        <p:spPr>
          <a:xfrm>
            <a:off x="2601920" y="2098019"/>
            <a:ext cx="483206" cy="307777"/>
          </a:xfrm>
          <a:prstGeom prst="rect">
            <a:avLst/>
          </a:prstGeom>
          <a:noFill/>
        </p:spPr>
        <p:txBody>
          <a:bodyPr wrap="square" rtlCol="0">
            <a:spAutoFit/>
          </a:bodyPr>
          <a:lstStyle/>
          <a:p>
            <a:pPr algn="ctr"/>
            <a:r>
              <a:rPr lang="en-CA" sz="1400" b="1" dirty="0">
                <a:solidFill>
                  <a:srgbClr val="0000FF"/>
                </a:solidFill>
              </a:rPr>
              <a:t>365</a:t>
            </a:r>
          </a:p>
        </p:txBody>
      </p:sp>
      <p:sp>
        <p:nvSpPr>
          <p:cNvPr id="9" name="TextBox 8">
            <a:extLst>
              <a:ext uri="{FF2B5EF4-FFF2-40B4-BE49-F238E27FC236}">
                <a16:creationId xmlns:a16="http://schemas.microsoft.com/office/drawing/2014/main" id="{3629860B-547B-46C5-A7B8-3E67A704BF33}"/>
              </a:ext>
            </a:extLst>
          </p:cNvPr>
          <p:cNvSpPr txBox="1"/>
          <p:nvPr/>
        </p:nvSpPr>
        <p:spPr>
          <a:xfrm>
            <a:off x="2601920" y="5080408"/>
            <a:ext cx="483206" cy="307777"/>
          </a:xfrm>
          <a:prstGeom prst="rect">
            <a:avLst/>
          </a:prstGeom>
          <a:noFill/>
        </p:spPr>
        <p:txBody>
          <a:bodyPr wrap="square" rtlCol="0">
            <a:spAutoFit/>
          </a:bodyPr>
          <a:lstStyle/>
          <a:p>
            <a:pPr algn="ctr"/>
            <a:r>
              <a:rPr lang="en-CA" sz="1400" b="1" dirty="0">
                <a:solidFill>
                  <a:srgbClr val="0000FF"/>
                </a:solidFill>
              </a:rPr>
              <a:t>365</a:t>
            </a:r>
          </a:p>
        </p:txBody>
      </p:sp>
      <p:sp>
        <p:nvSpPr>
          <p:cNvPr id="10" name="TextBox 9">
            <a:extLst>
              <a:ext uri="{FF2B5EF4-FFF2-40B4-BE49-F238E27FC236}">
                <a16:creationId xmlns:a16="http://schemas.microsoft.com/office/drawing/2014/main" id="{D33BC961-1934-412E-A526-92776B6EC184}"/>
              </a:ext>
            </a:extLst>
          </p:cNvPr>
          <p:cNvSpPr txBox="1"/>
          <p:nvPr/>
        </p:nvSpPr>
        <p:spPr>
          <a:xfrm rot="16200000">
            <a:off x="4837930" y="3533037"/>
            <a:ext cx="563531" cy="307777"/>
          </a:xfrm>
          <a:prstGeom prst="rect">
            <a:avLst/>
          </a:prstGeom>
          <a:noFill/>
        </p:spPr>
        <p:txBody>
          <a:bodyPr wrap="square" rtlCol="0">
            <a:spAutoFit/>
          </a:bodyPr>
          <a:lstStyle/>
          <a:p>
            <a:pPr algn="ctr"/>
            <a:r>
              <a:rPr lang="en-CA" sz="1400" b="1" dirty="0">
                <a:solidFill>
                  <a:prstClr val="black"/>
                </a:solidFill>
              </a:rPr>
              <a:t>2006</a:t>
            </a:r>
          </a:p>
        </p:txBody>
      </p:sp>
      <p:sp>
        <p:nvSpPr>
          <p:cNvPr id="11" name="TextBox 10">
            <a:extLst>
              <a:ext uri="{FF2B5EF4-FFF2-40B4-BE49-F238E27FC236}">
                <a16:creationId xmlns:a16="http://schemas.microsoft.com/office/drawing/2014/main" id="{9B58B08E-DA5C-4AB4-8ABD-026A44B7D736}"/>
              </a:ext>
            </a:extLst>
          </p:cNvPr>
          <p:cNvSpPr txBox="1"/>
          <p:nvPr/>
        </p:nvSpPr>
        <p:spPr>
          <a:xfrm rot="16200000">
            <a:off x="4821152" y="6504138"/>
            <a:ext cx="563531" cy="307777"/>
          </a:xfrm>
          <a:prstGeom prst="rect">
            <a:avLst/>
          </a:prstGeom>
          <a:noFill/>
        </p:spPr>
        <p:txBody>
          <a:bodyPr wrap="square" rtlCol="0">
            <a:spAutoFit/>
          </a:bodyPr>
          <a:lstStyle/>
          <a:p>
            <a:pPr algn="ctr"/>
            <a:r>
              <a:rPr lang="en-CA" sz="1400" b="1" dirty="0">
                <a:solidFill>
                  <a:prstClr val="black"/>
                </a:solidFill>
              </a:rPr>
              <a:t>2006</a:t>
            </a:r>
          </a:p>
        </p:txBody>
      </p:sp>
      <p:pic>
        <p:nvPicPr>
          <p:cNvPr id="2" name="Picture 1">
            <a:extLst>
              <a:ext uri="{FF2B5EF4-FFF2-40B4-BE49-F238E27FC236}">
                <a16:creationId xmlns:a16="http://schemas.microsoft.com/office/drawing/2014/main" id="{D2DEFEBA-E066-42B6-AA8E-B0B8B6ED54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23616" y="1214396"/>
            <a:ext cx="1619075" cy="1037511"/>
          </a:xfrm>
          <a:prstGeom prst="rect">
            <a:avLst/>
          </a:prstGeom>
        </p:spPr>
      </p:pic>
      <p:pic>
        <p:nvPicPr>
          <p:cNvPr id="4" name="Picture 3" descr="Chart&#10;&#10;Description automatically generated">
            <a:extLst>
              <a:ext uri="{FF2B5EF4-FFF2-40B4-BE49-F238E27FC236}">
                <a16:creationId xmlns:a16="http://schemas.microsoft.com/office/drawing/2014/main" id="{0BC6AB6E-0527-4126-AD2D-B41852542A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393" t="7839" r="20065" b="18774"/>
          <a:stretch/>
        </p:blipFill>
        <p:spPr>
          <a:xfrm>
            <a:off x="10731846" y="2966477"/>
            <a:ext cx="1296451" cy="1440896"/>
          </a:xfrm>
          <a:prstGeom prst="rect">
            <a:avLst/>
          </a:prstGeom>
        </p:spPr>
      </p:pic>
      <p:sp>
        <p:nvSpPr>
          <p:cNvPr id="12" name="TextBox 11">
            <a:extLst>
              <a:ext uri="{FF2B5EF4-FFF2-40B4-BE49-F238E27FC236}">
                <a16:creationId xmlns:a16="http://schemas.microsoft.com/office/drawing/2014/main" id="{FA2D5159-1296-46B1-849D-2A8B1FC271AF}"/>
              </a:ext>
            </a:extLst>
          </p:cNvPr>
          <p:cNvSpPr txBox="1"/>
          <p:nvPr/>
        </p:nvSpPr>
        <p:spPr>
          <a:xfrm>
            <a:off x="2483532" y="882052"/>
            <a:ext cx="7762875" cy="369332"/>
          </a:xfrm>
          <a:prstGeom prst="rect">
            <a:avLst/>
          </a:prstGeom>
          <a:noFill/>
        </p:spPr>
        <p:txBody>
          <a:bodyPr wrap="square" rtlCol="0">
            <a:spAutoFit/>
          </a:bodyPr>
          <a:lstStyle/>
          <a:p>
            <a:pPr algn="ctr"/>
            <a:r>
              <a:rPr lang="en-CA" b="1" dirty="0">
                <a:solidFill>
                  <a:prstClr val="black"/>
                </a:solidFill>
              </a:rPr>
              <a:t>Annual mean freeze-up date over the Hudson Bay Complex</a:t>
            </a:r>
          </a:p>
        </p:txBody>
      </p:sp>
    </p:spTree>
    <p:extLst>
      <p:ext uri="{BB962C8B-B14F-4D97-AF65-F5344CB8AC3E}">
        <p14:creationId xmlns:p14="http://schemas.microsoft.com/office/powerpoint/2010/main" val="878513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3F8884B-EE63-4767-8199-F275F792823D}"/>
              </a:ext>
            </a:extLst>
          </p:cNvPr>
          <p:cNvSpPr/>
          <p:nvPr/>
        </p:nvSpPr>
        <p:spPr>
          <a:xfrm>
            <a:off x="0" y="117446"/>
            <a:ext cx="12192000" cy="702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pic>
        <p:nvPicPr>
          <p:cNvPr id="21" name="Picture 20">
            <a:extLst>
              <a:ext uri="{FF2B5EF4-FFF2-40B4-BE49-F238E27FC236}">
                <a16:creationId xmlns:a16="http://schemas.microsoft.com/office/drawing/2014/main" id="{84D6D759-A1AC-4A22-B86F-688C481D256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705655" y="1012838"/>
            <a:ext cx="9525019" cy="2859030"/>
          </a:xfrm>
          <a:prstGeom prst="rect">
            <a:avLst/>
          </a:prstGeom>
        </p:spPr>
      </p:pic>
      <p:pic>
        <p:nvPicPr>
          <p:cNvPr id="23" name="Picture 22">
            <a:extLst>
              <a:ext uri="{FF2B5EF4-FFF2-40B4-BE49-F238E27FC236}">
                <a16:creationId xmlns:a16="http://schemas.microsoft.com/office/drawing/2014/main" id="{01CCB7EF-EA2F-430B-9ACE-B0D4BF7314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05655" y="3932207"/>
            <a:ext cx="9525019" cy="2859030"/>
          </a:xfrm>
          <a:prstGeom prst="rect">
            <a:avLst/>
          </a:prstGeom>
        </p:spPr>
      </p:pic>
      <p:sp>
        <p:nvSpPr>
          <p:cNvPr id="15" name="TextBox 14">
            <a:extLst>
              <a:ext uri="{FF2B5EF4-FFF2-40B4-BE49-F238E27FC236}">
                <a16:creationId xmlns:a16="http://schemas.microsoft.com/office/drawing/2014/main" id="{80A9DF7E-759F-4AFB-A0F7-156A7C4FCC40}"/>
              </a:ext>
            </a:extLst>
          </p:cNvPr>
          <p:cNvSpPr txBox="1"/>
          <p:nvPr/>
        </p:nvSpPr>
        <p:spPr>
          <a:xfrm>
            <a:off x="5821173" y="1382170"/>
            <a:ext cx="1619075" cy="369332"/>
          </a:xfrm>
          <a:prstGeom prst="rect">
            <a:avLst/>
          </a:prstGeom>
          <a:noFill/>
        </p:spPr>
        <p:txBody>
          <a:bodyPr wrap="square" rtlCol="0">
            <a:spAutoFit/>
          </a:bodyPr>
          <a:lstStyle/>
          <a:p>
            <a:pPr algn="ctr"/>
            <a:r>
              <a:rPr lang="en-CA" b="1" dirty="0">
                <a:solidFill>
                  <a:prstClr val="black"/>
                </a:solidFill>
              </a:rPr>
              <a:t>Naturalized</a:t>
            </a:r>
          </a:p>
        </p:txBody>
      </p:sp>
      <p:sp>
        <p:nvSpPr>
          <p:cNvPr id="17" name="TextBox 16">
            <a:extLst>
              <a:ext uri="{FF2B5EF4-FFF2-40B4-BE49-F238E27FC236}">
                <a16:creationId xmlns:a16="http://schemas.microsoft.com/office/drawing/2014/main" id="{23A5A61A-3CDF-4304-8514-1F9E1CE6F083}"/>
              </a:ext>
            </a:extLst>
          </p:cNvPr>
          <p:cNvSpPr txBox="1"/>
          <p:nvPr/>
        </p:nvSpPr>
        <p:spPr>
          <a:xfrm>
            <a:off x="5821172" y="4182020"/>
            <a:ext cx="1619075" cy="369332"/>
          </a:xfrm>
          <a:prstGeom prst="rect">
            <a:avLst/>
          </a:prstGeom>
          <a:noFill/>
        </p:spPr>
        <p:txBody>
          <a:bodyPr wrap="square" rtlCol="0">
            <a:spAutoFit/>
          </a:bodyPr>
          <a:lstStyle/>
          <a:p>
            <a:pPr algn="ctr"/>
            <a:r>
              <a:rPr lang="en-CA" b="1" dirty="0">
                <a:solidFill>
                  <a:prstClr val="black"/>
                </a:solidFill>
              </a:rPr>
              <a:t>Regulated</a:t>
            </a:r>
          </a:p>
        </p:txBody>
      </p:sp>
      <p:sp>
        <p:nvSpPr>
          <p:cNvPr id="5" name="TextBox 4">
            <a:extLst>
              <a:ext uri="{FF2B5EF4-FFF2-40B4-BE49-F238E27FC236}">
                <a16:creationId xmlns:a16="http://schemas.microsoft.com/office/drawing/2014/main" id="{613ED8BD-68DC-4B37-B90A-945317269D40}"/>
              </a:ext>
            </a:extLst>
          </p:cNvPr>
          <p:cNvSpPr txBox="1"/>
          <p:nvPr/>
        </p:nvSpPr>
        <p:spPr>
          <a:xfrm>
            <a:off x="552450" y="227665"/>
            <a:ext cx="11258550" cy="461665"/>
          </a:xfrm>
          <a:prstGeom prst="rect">
            <a:avLst/>
          </a:prstGeom>
          <a:noFill/>
        </p:spPr>
        <p:txBody>
          <a:bodyPr wrap="square" rtlCol="0">
            <a:spAutoFit/>
          </a:bodyPr>
          <a:lstStyle/>
          <a:p>
            <a:r>
              <a:rPr lang="en-CA" sz="2400" b="1" dirty="0">
                <a:solidFill>
                  <a:prstClr val="black"/>
                </a:solidFill>
              </a:rPr>
              <a:t>Ensemble mean open water period lengthens by over two months between 2005 - 2070</a:t>
            </a:r>
          </a:p>
        </p:txBody>
      </p:sp>
      <p:sp>
        <p:nvSpPr>
          <p:cNvPr id="2" name="TextBox 1">
            <a:extLst>
              <a:ext uri="{FF2B5EF4-FFF2-40B4-BE49-F238E27FC236}">
                <a16:creationId xmlns:a16="http://schemas.microsoft.com/office/drawing/2014/main" id="{27E6429C-2A2B-41C3-BF56-2603207079D5}"/>
              </a:ext>
            </a:extLst>
          </p:cNvPr>
          <p:cNvSpPr txBox="1"/>
          <p:nvPr/>
        </p:nvSpPr>
        <p:spPr>
          <a:xfrm>
            <a:off x="203433" y="3035959"/>
            <a:ext cx="2086761" cy="923330"/>
          </a:xfrm>
          <a:prstGeom prst="rect">
            <a:avLst/>
          </a:prstGeom>
          <a:noFill/>
        </p:spPr>
        <p:txBody>
          <a:bodyPr wrap="square">
            <a:spAutoFit/>
          </a:bodyPr>
          <a:lstStyle/>
          <a:p>
            <a:pPr marL="285750" indent="-285750">
              <a:buClr>
                <a:srgbClr val="FF0000"/>
              </a:buClr>
              <a:buFont typeface="Wingdings" panose="05000000000000000000" pitchFamily="2" charset="2"/>
              <a:buChar char="Ø"/>
            </a:pPr>
            <a:r>
              <a:rPr lang="en-CA" dirty="0">
                <a:solidFill>
                  <a:prstClr val="black"/>
                </a:solidFill>
              </a:rPr>
              <a:t>Little influence from river regulation</a:t>
            </a:r>
          </a:p>
        </p:txBody>
      </p:sp>
      <p:sp>
        <p:nvSpPr>
          <p:cNvPr id="3" name="TextBox 2">
            <a:extLst>
              <a:ext uri="{FF2B5EF4-FFF2-40B4-BE49-F238E27FC236}">
                <a16:creationId xmlns:a16="http://schemas.microsoft.com/office/drawing/2014/main" id="{DF17781E-AE6B-474D-BDF9-E6690BE2D520}"/>
              </a:ext>
            </a:extLst>
          </p:cNvPr>
          <p:cNvSpPr txBox="1"/>
          <p:nvPr/>
        </p:nvSpPr>
        <p:spPr>
          <a:xfrm rot="16200000">
            <a:off x="4774521" y="3592958"/>
            <a:ext cx="563531" cy="307777"/>
          </a:xfrm>
          <a:prstGeom prst="rect">
            <a:avLst/>
          </a:prstGeom>
          <a:noFill/>
        </p:spPr>
        <p:txBody>
          <a:bodyPr wrap="square" rtlCol="0">
            <a:spAutoFit/>
          </a:bodyPr>
          <a:lstStyle/>
          <a:p>
            <a:pPr algn="ctr"/>
            <a:r>
              <a:rPr lang="en-CA" sz="1400" b="1" dirty="0">
                <a:solidFill>
                  <a:prstClr val="black"/>
                </a:solidFill>
              </a:rPr>
              <a:t>2006</a:t>
            </a:r>
          </a:p>
        </p:txBody>
      </p:sp>
      <p:sp>
        <p:nvSpPr>
          <p:cNvPr id="4" name="TextBox 3">
            <a:extLst>
              <a:ext uri="{FF2B5EF4-FFF2-40B4-BE49-F238E27FC236}">
                <a16:creationId xmlns:a16="http://schemas.microsoft.com/office/drawing/2014/main" id="{D6EFA4CB-BD69-44BA-AE24-B6B33D9CCB30}"/>
              </a:ext>
            </a:extLst>
          </p:cNvPr>
          <p:cNvSpPr txBox="1"/>
          <p:nvPr/>
        </p:nvSpPr>
        <p:spPr>
          <a:xfrm rot="16200000">
            <a:off x="4774521" y="6512395"/>
            <a:ext cx="563531" cy="307777"/>
          </a:xfrm>
          <a:prstGeom prst="rect">
            <a:avLst/>
          </a:prstGeom>
          <a:noFill/>
        </p:spPr>
        <p:txBody>
          <a:bodyPr wrap="square" rtlCol="0">
            <a:spAutoFit/>
          </a:bodyPr>
          <a:lstStyle/>
          <a:p>
            <a:pPr algn="ctr"/>
            <a:r>
              <a:rPr lang="en-CA" sz="1400" b="1" dirty="0">
                <a:solidFill>
                  <a:prstClr val="black"/>
                </a:solidFill>
              </a:rPr>
              <a:t>2006</a:t>
            </a:r>
          </a:p>
        </p:txBody>
      </p:sp>
      <p:pic>
        <p:nvPicPr>
          <p:cNvPr id="6" name="Picture 5">
            <a:extLst>
              <a:ext uri="{FF2B5EF4-FFF2-40B4-BE49-F238E27FC236}">
                <a16:creationId xmlns:a16="http://schemas.microsoft.com/office/drawing/2014/main" id="{B4409E2E-E0D8-4466-A6CC-F23C420A2A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96758" y="1285290"/>
            <a:ext cx="1805640" cy="1157063"/>
          </a:xfrm>
          <a:prstGeom prst="rect">
            <a:avLst/>
          </a:prstGeom>
        </p:spPr>
      </p:pic>
      <p:pic>
        <p:nvPicPr>
          <p:cNvPr id="7" name="Picture 6" descr="Chart&#10;&#10;Description automatically generated">
            <a:extLst>
              <a:ext uri="{FF2B5EF4-FFF2-40B4-BE49-F238E27FC236}">
                <a16:creationId xmlns:a16="http://schemas.microsoft.com/office/drawing/2014/main" id="{D43787D6-0532-4507-80D8-CBE206BC59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393" t="7839" r="20065" b="18774"/>
          <a:stretch/>
        </p:blipFill>
        <p:spPr>
          <a:xfrm>
            <a:off x="10731846" y="2966477"/>
            <a:ext cx="1296451" cy="1440896"/>
          </a:xfrm>
          <a:prstGeom prst="rect">
            <a:avLst/>
          </a:prstGeom>
        </p:spPr>
      </p:pic>
      <p:sp>
        <p:nvSpPr>
          <p:cNvPr id="8" name="TextBox 7">
            <a:extLst>
              <a:ext uri="{FF2B5EF4-FFF2-40B4-BE49-F238E27FC236}">
                <a16:creationId xmlns:a16="http://schemas.microsoft.com/office/drawing/2014/main" id="{D7C3BB21-4D40-439E-9C76-340E43715B73}"/>
              </a:ext>
            </a:extLst>
          </p:cNvPr>
          <p:cNvSpPr txBox="1"/>
          <p:nvPr/>
        </p:nvSpPr>
        <p:spPr>
          <a:xfrm>
            <a:off x="2483532" y="882052"/>
            <a:ext cx="7762875" cy="369332"/>
          </a:xfrm>
          <a:prstGeom prst="rect">
            <a:avLst/>
          </a:prstGeom>
          <a:noFill/>
        </p:spPr>
        <p:txBody>
          <a:bodyPr wrap="square" rtlCol="0">
            <a:spAutoFit/>
          </a:bodyPr>
          <a:lstStyle/>
          <a:p>
            <a:pPr algn="ctr"/>
            <a:r>
              <a:rPr lang="en-CA" b="1" dirty="0">
                <a:solidFill>
                  <a:prstClr val="black"/>
                </a:solidFill>
              </a:rPr>
              <a:t>Annual mean open water period over the Hudson Bay Complex</a:t>
            </a:r>
          </a:p>
        </p:txBody>
      </p:sp>
    </p:spTree>
    <p:extLst>
      <p:ext uri="{BB962C8B-B14F-4D97-AF65-F5344CB8AC3E}">
        <p14:creationId xmlns:p14="http://schemas.microsoft.com/office/powerpoint/2010/main" val="1860629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HBC FW Budgets and Marine Exchanges</a:t>
            </a:r>
          </a:p>
        </p:txBody>
      </p:sp>
      <p:pic>
        <p:nvPicPr>
          <p:cNvPr id="5" name="Content Placeholder 4"/>
          <p:cNvPicPr>
            <a:picLocks noGrp="1" noChangeAspect="1"/>
          </p:cNvPicPr>
          <p:nvPr>
            <p:ph sz="half" idx="1"/>
          </p:nvPr>
        </p:nvPicPr>
        <p:blipFill>
          <a:blip r:embed="rId2"/>
          <a:stretch>
            <a:fillRect/>
          </a:stretch>
        </p:blipFill>
        <p:spPr>
          <a:xfrm>
            <a:off x="1514411" y="1825625"/>
            <a:ext cx="3829177" cy="4351338"/>
          </a:xfrm>
          <a:prstGeom prst="rect">
            <a:avLst/>
          </a:prstGeom>
        </p:spPr>
      </p:pic>
      <p:sp>
        <p:nvSpPr>
          <p:cNvPr id="6" name="Content Placeholder 5"/>
          <p:cNvSpPr>
            <a:spLocks noGrp="1"/>
          </p:cNvSpPr>
          <p:nvPr>
            <p:ph sz="half" idx="2"/>
          </p:nvPr>
        </p:nvSpPr>
        <p:spPr/>
        <p:txBody>
          <a:bodyPr>
            <a:normAutofit fontScale="92500" lnSpcReduction="20000"/>
          </a:bodyPr>
          <a:lstStyle/>
          <a:p>
            <a:r>
              <a:rPr lang="en-CA" dirty="0"/>
              <a:t>Greg McCullough</a:t>
            </a:r>
          </a:p>
          <a:p>
            <a:pPr lvl="1"/>
            <a:r>
              <a:rPr lang="en-CA" dirty="0"/>
              <a:t>Goals</a:t>
            </a:r>
          </a:p>
          <a:p>
            <a:pPr lvl="2"/>
            <a:r>
              <a:rPr lang="en-CA" dirty="0"/>
              <a:t>To quantify FW inventories regionally</a:t>
            </a:r>
          </a:p>
          <a:p>
            <a:pPr lvl="2"/>
            <a:r>
              <a:rPr lang="en-CA" dirty="0"/>
              <a:t>Quantify FW and total exchange between major basins</a:t>
            </a:r>
          </a:p>
          <a:p>
            <a:pPr lvl="2"/>
            <a:r>
              <a:rPr lang="en-CA" dirty="0"/>
              <a:t>Quantify FW and total exchange between interior and coastal regions, and net flow around the coastal circuit</a:t>
            </a:r>
          </a:p>
          <a:p>
            <a:pPr lvl="2"/>
            <a:r>
              <a:rPr lang="en-CA" dirty="0"/>
              <a:t>Quantify vertical exchanges into/below mixed layer</a:t>
            </a:r>
          </a:p>
          <a:p>
            <a:pPr lvl="2"/>
            <a:r>
              <a:rPr lang="en-CA" dirty="0"/>
              <a:t>Looking for either/both seasonal or inter-decadal patterns (wet vs dry decades).  </a:t>
            </a:r>
          </a:p>
          <a:p>
            <a:pPr lvl="2"/>
            <a:r>
              <a:rPr lang="en-CA" dirty="0"/>
              <a:t>Comparison of climate vs regulation impacts on freshwater circulation and budgets, using the same HBC basin boundaries and HB internal region.</a:t>
            </a:r>
          </a:p>
        </p:txBody>
      </p:sp>
    </p:spTree>
    <p:extLst>
      <p:ext uri="{BB962C8B-B14F-4D97-AF65-F5344CB8AC3E}">
        <p14:creationId xmlns:p14="http://schemas.microsoft.com/office/powerpoint/2010/main" val="1048920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2015 Winter Mixed Layers – Climate Runs</a:t>
            </a:r>
          </a:p>
        </p:txBody>
      </p:sp>
      <p:pic>
        <p:nvPicPr>
          <p:cNvPr id="4" name="Content Placeholder 3"/>
          <p:cNvPicPr>
            <a:picLocks noGrp="1" noChangeAspect="1"/>
          </p:cNvPicPr>
          <p:nvPr>
            <p:ph idx="1"/>
          </p:nvPr>
        </p:nvPicPr>
        <p:blipFill>
          <a:blip r:embed="rId2"/>
          <a:stretch>
            <a:fillRect/>
          </a:stretch>
        </p:blipFill>
        <p:spPr>
          <a:xfrm>
            <a:off x="1467059" y="1825625"/>
            <a:ext cx="9184193" cy="4351338"/>
          </a:xfrm>
          <a:prstGeom prst="rect">
            <a:avLst/>
          </a:prstGeom>
        </p:spPr>
      </p:pic>
    </p:spTree>
    <p:extLst>
      <p:ext uri="{BB962C8B-B14F-4D97-AF65-F5344CB8AC3E}">
        <p14:creationId xmlns:p14="http://schemas.microsoft.com/office/powerpoint/2010/main" val="4139752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dirty="0"/>
              <a:t>Carbon system response to climate change from BLING in Hudson Bay</a:t>
            </a:r>
          </a:p>
        </p:txBody>
      </p:sp>
      <p:pic>
        <p:nvPicPr>
          <p:cNvPr id="7" name="Content Placeholder 4">
            <a:extLst>
              <a:ext uri="{FF2B5EF4-FFF2-40B4-BE49-F238E27FC236}">
                <a16:creationId xmlns:a16="http://schemas.microsoft.com/office/drawing/2014/main" id="{C0D4CC1D-4434-B74B-BE94-2EF6F6C5BAE9}"/>
              </a:ext>
            </a:extLst>
          </p:cNvPr>
          <p:cNvPicPr>
            <a:picLocks noChangeAspect="1"/>
          </p:cNvPicPr>
          <p:nvPr/>
        </p:nvPicPr>
        <p:blipFill>
          <a:blip r:embed="rId2"/>
          <a:stretch>
            <a:fillRect/>
          </a:stretch>
        </p:blipFill>
        <p:spPr>
          <a:xfrm>
            <a:off x="1849917" y="1875300"/>
            <a:ext cx="4768678" cy="4442056"/>
          </a:xfrm>
          <a:prstGeom prst="rect">
            <a:avLst/>
          </a:prstGeom>
        </p:spPr>
      </p:pic>
      <p:pic>
        <p:nvPicPr>
          <p:cNvPr id="8" name="Content Placeholder 4">
            <a:extLst>
              <a:ext uri="{FF2B5EF4-FFF2-40B4-BE49-F238E27FC236}">
                <a16:creationId xmlns:a16="http://schemas.microsoft.com/office/drawing/2014/main" id="{8F231A8B-EE2C-B84D-B779-D417A0814D5D}"/>
              </a:ext>
            </a:extLst>
          </p:cNvPr>
          <p:cNvPicPr>
            <a:picLocks noGrp="1" noChangeAspect="1"/>
          </p:cNvPicPr>
          <p:nvPr>
            <p:ph idx="1"/>
          </p:nvPr>
        </p:nvPicPr>
        <p:blipFill>
          <a:blip r:embed="rId3"/>
          <a:stretch>
            <a:fillRect/>
          </a:stretch>
        </p:blipFill>
        <p:spPr>
          <a:xfrm>
            <a:off x="6945216" y="1849179"/>
            <a:ext cx="4964651" cy="4385741"/>
          </a:xfrm>
        </p:spPr>
      </p:pic>
      <p:sp>
        <p:nvSpPr>
          <p:cNvPr id="2" name="TextBox 1"/>
          <p:cNvSpPr txBox="1"/>
          <p:nvPr/>
        </p:nvSpPr>
        <p:spPr>
          <a:xfrm>
            <a:off x="322332" y="2850276"/>
            <a:ext cx="1598708" cy="2585323"/>
          </a:xfrm>
          <a:prstGeom prst="rect">
            <a:avLst/>
          </a:prstGeom>
          <a:noFill/>
        </p:spPr>
        <p:txBody>
          <a:bodyPr wrap="square" rtlCol="0">
            <a:spAutoFit/>
          </a:bodyPr>
          <a:lstStyle/>
          <a:p>
            <a:r>
              <a:rPr lang="en-CA" dirty="0"/>
              <a:t>Bay becomes more acidic – Signal large in naturalized experiments due to seasonality of discharge and HS inflow</a:t>
            </a:r>
          </a:p>
        </p:txBody>
      </p:sp>
      <p:sp>
        <p:nvSpPr>
          <p:cNvPr id="3" name="TextBox 2"/>
          <p:cNvSpPr txBox="1"/>
          <p:nvPr/>
        </p:nvSpPr>
        <p:spPr>
          <a:xfrm>
            <a:off x="10799573" y="0"/>
            <a:ext cx="1436915" cy="3139321"/>
          </a:xfrm>
          <a:prstGeom prst="rect">
            <a:avLst/>
          </a:prstGeom>
          <a:noFill/>
        </p:spPr>
        <p:txBody>
          <a:bodyPr wrap="square" rtlCol="0">
            <a:spAutoFit/>
          </a:bodyPr>
          <a:lstStyle/>
          <a:p>
            <a:r>
              <a:rPr lang="en-CA" dirty="0"/>
              <a:t>Marine productivity increases – Climate driven (likely linked to ice cover changes – regulation has little impact</a:t>
            </a:r>
          </a:p>
        </p:txBody>
      </p:sp>
    </p:spTree>
    <p:extLst>
      <p:ext uri="{BB962C8B-B14F-4D97-AF65-F5344CB8AC3E}">
        <p14:creationId xmlns:p14="http://schemas.microsoft.com/office/powerpoint/2010/main" val="3500163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2536" y="1011011"/>
            <a:ext cx="8335209" cy="5660849"/>
          </a:xfrm>
          <a:prstGeom prst="rect">
            <a:avLst/>
          </a:prstGeom>
        </p:spPr>
      </p:pic>
      <p:sp>
        <p:nvSpPr>
          <p:cNvPr id="9" name="TextBox 8"/>
          <p:cNvSpPr txBox="1"/>
          <p:nvPr/>
        </p:nvSpPr>
        <p:spPr>
          <a:xfrm>
            <a:off x="4691827" y="3348355"/>
            <a:ext cx="2131350" cy="307777"/>
          </a:xfrm>
          <a:prstGeom prst="rect">
            <a:avLst/>
          </a:prstGeom>
          <a:solidFill>
            <a:schemeClr val="accent5">
              <a:lumMod val="40000"/>
              <a:lumOff val="60000"/>
            </a:schemeClr>
          </a:solidFill>
        </p:spPr>
        <p:txBody>
          <a:bodyPr wrap="square" rtlCol="0">
            <a:spAutoFit/>
          </a:bodyPr>
          <a:lstStyle/>
          <a:p>
            <a:pPr defTabSz="457200"/>
            <a:r>
              <a:rPr lang="en-US" sz="1400" dirty="0">
                <a:solidFill>
                  <a:prstClr val="black"/>
                </a:solidFill>
              </a:rPr>
              <a:t>1 x outer Churchill Estuary </a:t>
            </a:r>
          </a:p>
        </p:txBody>
      </p:sp>
      <p:sp>
        <p:nvSpPr>
          <p:cNvPr id="10" name="TextBox 9"/>
          <p:cNvSpPr txBox="1"/>
          <p:nvPr/>
        </p:nvSpPr>
        <p:spPr>
          <a:xfrm>
            <a:off x="4844227" y="4281218"/>
            <a:ext cx="1978950" cy="307777"/>
          </a:xfrm>
          <a:prstGeom prst="rect">
            <a:avLst/>
          </a:prstGeom>
          <a:solidFill>
            <a:srgbClr val="B7DEE8"/>
          </a:solidFill>
        </p:spPr>
        <p:txBody>
          <a:bodyPr wrap="square" rtlCol="0">
            <a:spAutoFit/>
          </a:bodyPr>
          <a:lstStyle/>
          <a:p>
            <a:pPr defTabSz="457200"/>
            <a:r>
              <a:rPr lang="en-US" sz="1400" dirty="0">
                <a:solidFill>
                  <a:prstClr val="black"/>
                </a:solidFill>
              </a:rPr>
              <a:t>2 x outer Nelson Estuary</a:t>
            </a:r>
          </a:p>
        </p:txBody>
      </p:sp>
      <p:sp>
        <p:nvSpPr>
          <p:cNvPr id="11" name="TextBox 10"/>
          <p:cNvSpPr txBox="1"/>
          <p:nvPr/>
        </p:nvSpPr>
        <p:spPr>
          <a:xfrm>
            <a:off x="2271724" y="4990136"/>
            <a:ext cx="1978950" cy="307777"/>
          </a:xfrm>
          <a:prstGeom prst="rect">
            <a:avLst/>
          </a:prstGeom>
          <a:solidFill>
            <a:srgbClr val="B7DEE8"/>
          </a:solidFill>
        </p:spPr>
        <p:txBody>
          <a:bodyPr wrap="square" rtlCol="0">
            <a:spAutoFit/>
          </a:bodyPr>
          <a:lstStyle/>
          <a:p>
            <a:pPr defTabSz="457200"/>
            <a:r>
              <a:rPr lang="en-US" sz="1400" dirty="0">
                <a:solidFill>
                  <a:prstClr val="black"/>
                </a:solidFill>
              </a:rPr>
              <a:t>1 x inner Nelson Estuary</a:t>
            </a:r>
          </a:p>
        </p:txBody>
      </p:sp>
      <p:sp>
        <p:nvSpPr>
          <p:cNvPr id="12" name="TextBox 11"/>
          <p:cNvSpPr txBox="1"/>
          <p:nvPr/>
        </p:nvSpPr>
        <p:spPr>
          <a:xfrm>
            <a:off x="7241555" y="5914550"/>
            <a:ext cx="1761334" cy="307777"/>
          </a:xfrm>
          <a:prstGeom prst="rect">
            <a:avLst/>
          </a:prstGeom>
          <a:solidFill>
            <a:srgbClr val="B7DEE8"/>
          </a:solidFill>
        </p:spPr>
        <p:txBody>
          <a:bodyPr wrap="square" rtlCol="0">
            <a:spAutoFit/>
          </a:bodyPr>
          <a:lstStyle/>
          <a:p>
            <a:pPr defTabSz="457200"/>
            <a:r>
              <a:rPr lang="en-US" sz="1400" dirty="0">
                <a:solidFill>
                  <a:prstClr val="black"/>
                </a:solidFill>
              </a:rPr>
              <a:t>1 x James Bay mouth</a:t>
            </a:r>
          </a:p>
        </p:txBody>
      </p:sp>
      <p:sp>
        <p:nvSpPr>
          <p:cNvPr id="13" name="Rectangle 12"/>
          <p:cNvSpPr/>
          <p:nvPr/>
        </p:nvSpPr>
        <p:spPr>
          <a:xfrm>
            <a:off x="1806237" y="221922"/>
            <a:ext cx="8643472" cy="584776"/>
          </a:xfrm>
          <a:prstGeom prst="rect">
            <a:avLst/>
          </a:prstGeom>
          <a:noFill/>
          <a:ln>
            <a:noFill/>
          </a:ln>
        </p:spPr>
        <p:txBody>
          <a:bodyPr wrap="square">
            <a:spAutoFit/>
          </a:bodyPr>
          <a:lstStyle/>
          <a:p>
            <a:pPr algn="ctr" defTabSz="457200"/>
            <a:r>
              <a:rPr lang="en-US" sz="3200" dirty="0">
                <a:solidFill>
                  <a:prstClr val="black"/>
                </a:solidFill>
              </a:rPr>
              <a:t>Mooring Program</a:t>
            </a:r>
          </a:p>
        </p:txBody>
      </p:sp>
      <p:pic>
        <p:nvPicPr>
          <p:cNvPr id="14" name="Picture 13"/>
          <p:cNvPicPr/>
          <p:nvPr/>
        </p:nvPicPr>
        <p:blipFill rotWithShape="1">
          <a:blip r:embed="rId4" cstate="email">
            <a:extLst>
              <a:ext uri="{28A0092B-C50C-407E-A947-70E740481C1C}">
                <a14:useLocalDpi xmlns:a14="http://schemas.microsoft.com/office/drawing/2010/main"/>
              </a:ext>
            </a:extLst>
          </a:blip>
          <a:srcRect/>
          <a:stretch/>
        </p:blipFill>
        <p:spPr>
          <a:xfrm>
            <a:off x="2271724" y="1841501"/>
            <a:ext cx="1358536" cy="2640635"/>
          </a:xfrm>
          <a:prstGeom prst="rect">
            <a:avLst/>
          </a:prstGeom>
        </p:spPr>
      </p:pic>
    </p:spTree>
    <p:extLst>
      <p:ext uri="{BB962C8B-B14F-4D97-AF65-F5344CB8AC3E}">
        <p14:creationId xmlns:p14="http://schemas.microsoft.com/office/powerpoint/2010/main" val="690186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1" y="763146"/>
            <a:ext cx="9144001" cy="4525963"/>
          </a:xfrm>
        </p:spPr>
        <p:txBody>
          <a:bodyPr/>
          <a:lstStyle/>
          <a:p>
            <a:pPr marL="0" indent="0">
              <a:buNone/>
            </a:pPr>
            <a:r>
              <a:rPr lang="en-US" sz="2800" dirty="0"/>
              <a:t>Early Feb 2017: Mobile ice helicopter work in Churchill E.</a:t>
            </a:r>
          </a:p>
          <a:p>
            <a:pPr lvl="1">
              <a:buFont typeface="Wingdings" charset="2"/>
              <a:buChar char="Ø"/>
            </a:pPr>
            <a:r>
              <a:rPr lang="en-CA" sz="2000" dirty="0"/>
              <a:t>Retrieve marine end-member samples from Churchill Estuary</a:t>
            </a:r>
            <a:endParaRPr lang="en-US" sz="2000" dirty="0"/>
          </a:p>
        </p:txBody>
      </p:sp>
      <p:sp>
        <p:nvSpPr>
          <p:cNvPr id="8" name="Rectangle 7"/>
          <p:cNvSpPr/>
          <p:nvPr/>
        </p:nvSpPr>
        <p:spPr>
          <a:xfrm>
            <a:off x="1806237" y="36987"/>
            <a:ext cx="8643472" cy="584776"/>
          </a:xfrm>
          <a:prstGeom prst="rect">
            <a:avLst/>
          </a:prstGeom>
          <a:noFill/>
          <a:ln>
            <a:noFill/>
          </a:ln>
        </p:spPr>
        <p:txBody>
          <a:bodyPr wrap="square">
            <a:spAutoFit/>
          </a:bodyPr>
          <a:lstStyle/>
          <a:p>
            <a:pPr algn="ctr" defTabSz="457200"/>
            <a:r>
              <a:rPr lang="en-US" sz="3200" dirty="0">
                <a:solidFill>
                  <a:prstClr val="black"/>
                </a:solidFill>
              </a:rPr>
              <a:t>Winter Estuary Program</a:t>
            </a:r>
          </a:p>
        </p:txBody>
      </p:sp>
      <p:pic>
        <p:nvPicPr>
          <p:cNvPr id="11" name="Picture 10"/>
          <p:cNvPicPr/>
          <p:nvPr/>
        </p:nvPicPr>
        <p:blipFill>
          <a:blip r:embed="rId3" cstate="email">
            <a:extLst>
              <a:ext uri="{28A0092B-C50C-407E-A947-70E740481C1C}">
                <a14:useLocalDpi xmlns:a14="http://schemas.microsoft.com/office/drawing/2010/main"/>
              </a:ext>
            </a:extLst>
          </a:blip>
          <a:srcRect/>
          <a:stretch>
            <a:fillRect/>
          </a:stretch>
        </p:blipFill>
        <p:spPr bwMode="auto">
          <a:xfrm>
            <a:off x="8254197" y="2395282"/>
            <a:ext cx="2195513" cy="2633346"/>
          </a:xfrm>
          <a:prstGeom prst="rect">
            <a:avLst/>
          </a:prstGeom>
          <a:noFill/>
          <a:ln>
            <a:noFill/>
          </a:ln>
        </p:spPr>
      </p:pic>
      <p:sp>
        <p:nvSpPr>
          <p:cNvPr id="5" name="Rectangle 2">
            <a:extLst>
              <a:ext uri="{FF2B5EF4-FFF2-40B4-BE49-F238E27FC236}">
                <a16:creationId xmlns:a16="http://schemas.microsoft.com/office/drawing/2014/main" id="{885A42F9-D4AA-CD4E-8F64-C7A5FC791DE5}"/>
              </a:ext>
            </a:extLst>
          </p:cNvPr>
          <p:cNvSpPr>
            <a:spLocks noChangeArrowheads="1"/>
          </p:cNvSpPr>
          <p:nvPr/>
        </p:nvSpPr>
        <p:spPr bwMode="auto">
          <a:xfrm>
            <a:off x="1643456" y="16038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en-US">
              <a:solidFill>
                <a:prstClr val="black"/>
              </a:solidFill>
            </a:endParaRPr>
          </a:p>
        </p:txBody>
      </p:sp>
      <p:pic>
        <p:nvPicPr>
          <p:cNvPr id="1025" name="Picture 2" descr="page81image8256">
            <a:extLst>
              <a:ext uri="{FF2B5EF4-FFF2-40B4-BE49-F238E27FC236}">
                <a16:creationId xmlns:a16="http://schemas.microsoft.com/office/drawing/2014/main" id="{EF1F37A2-3077-A14B-9F4F-B5DC8DF5CEC7}"/>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1419217" y="2429648"/>
            <a:ext cx="5050751" cy="25145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65184" y="2376830"/>
            <a:ext cx="1769559" cy="2620221"/>
          </a:xfrm>
          <a:prstGeom prst="rect">
            <a:avLst/>
          </a:prstGeom>
        </p:spPr>
      </p:pic>
    </p:spTree>
    <p:extLst>
      <p:ext uri="{BB962C8B-B14F-4D97-AF65-F5344CB8AC3E}">
        <p14:creationId xmlns:p14="http://schemas.microsoft.com/office/powerpoint/2010/main" val="1633521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1" y="763146"/>
            <a:ext cx="9144001" cy="4525963"/>
          </a:xfrm>
        </p:spPr>
        <p:txBody>
          <a:bodyPr/>
          <a:lstStyle/>
          <a:p>
            <a:pPr marL="0" indent="0">
              <a:buNone/>
            </a:pPr>
            <a:r>
              <a:rPr lang="en-US" sz="2800" dirty="0"/>
              <a:t>Late Feb-May 2017: Three ice camps in Nelson E. (</a:t>
            </a:r>
            <a:r>
              <a:rPr lang="en-US" sz="2800" dirty="0" err="1"/>
              <a:t>Nanuk</a:t>
            </a:r>
            <a:r>
              <a:rPr lang="en-US" sz="2800" dirty="0"/>
              <a:t>)</a:t>
            </a:r>
          </a:p>
          <a:p>
            <a:pPr lvl="1">
              <a:buFont typeface="Wingdings" charset="2"/>
              <a:buChar char="Ø"/>
            </a:pPr>
            <a:r>
              <a:rPr lang="en-US" sz="2000" dirty="0"/>
              <a:t>Characterizing the Nelson River plume</a:t>
            </a:r>
          </a:p>
          <a:p>
            <a:pPr lvl="1">
              <a:buFont typeface="Wingdings" charset="2"/>
              <a:buChar char="Ø"/>
            </a:pPr>
            <a:r>
              <a:rPr lang="en-US" sz="2000" dirty="0"/>
              <a:t>Directly support Teams 1, 3, 4, 5</a:t>
            </a:r>
          </a:p>
        </p:txBody>
      </p:sp>
      <p:sp>
        <p:nvSpPr>
          <p:cNvPr id="8" name="Rectangle 7"/>
          <p:cNvSpPr/>
          <p:nvPr/>
        </p:nvSpPr>
        <p:spPr>
          <a:xfrm>
            <a:off x="1806237" y="36987"/>
            <a:ext cx="8643472" cy="584776"/>
          </a:xfrm>
          <a:prstGeom prst="rect">
            <a:avLst/>
          </a:prstGeom>
          <a:noFill/>
          <a:ln>
            <a:noFill/>
          </a:ln>
        </p:spPr>
        <p:txBody>
          <a:bodyPr wrap="square">
            <a:spAutoFit/>
          </a:bodyPr>
          <a:lstStyle/>
          <a:p>
            <a:pPr algn="ctr" defTabSz="457200"/>
            <a:r>
              <a:rPr lang="en-US" sz="3200" dirty="0">
                <a:solidFill>
                  <a:prstClr val="black"/>
                </a:solidFill>
              </a:rPr>
              <a:t>Winter Estuary Program</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2340014"/>
            <a:ext cx="9144000" cy="4517987"/>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9310" y="2277311"/>
            <a:ext cx="2516991" cy="1373427"/>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00209" y="1260030"/>
            <a:ext cx="2349500" cy="1452188"/>
          </a:xfrm>
          <a:prstGeom prst="rect">
            <a:avLst/>
          </a:prstGeom>
        </p:spPr>
      </p:pic>
      <p:sp>
        <p:nvSpPr>
          <p:cNvPr id="4" name="Rectangle 2">
            <a:extLst>
              <a:ext uri="{FF2B5EF4-FFF2-40B4-BE49-F238E27FC236}">
                <a16:creationId xmlns:a16="http://schemas.microsoft.com/office/drawing/2014/main" id="{49C94D30-AEFD-9A43-9648-B6331C4A8652}"/>
              </a:ext>
            </a:extLst>
          </p:cNvPr>
          <p:cNvSpPr>
            <a:spLocks noChangeArrowheads="1"/>
          </p:cNvSpPr>
          <p:nvPr/>
        </p:nvSpPr>
        <p:spPr bwMode="auto">
          <a:xfrm flipV="1">
            <a:off x="9865756" y="4101466"/>
            <a:ext cx="54994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457200"/>
            <a:endParaRPr lang="en-US">
              <a:solidFill>
                <a:prstClr val="black"/>
              </a:solidFill>
            </a:endParaRPr>
          </a:p>
        </p:txBody>
      </p:sp>
      <p:pic>
        <p:nvPicPr>
          <p:cNvPr id="2049" name="Picture 1" descr="page75image18376">
            <a:extLst>
              <a:ext uri="{FF2B5EF4-FFF2-40B4-BE49-F238E27FC236}">
                <a16:creationId xmlns:a16="http://schemas.microsoft.com/office/drawing/2014/main" id="{DCA0CBC7-3CBE-C548-B5ED-5328BF910FDA}"/>
              </a:ext>
            </a:extLst>
          </p:cNvPr>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t="508" r="1756" b="2731"/>
          <a:stretch>
            <a:fillRect/>
          </a:stretch>
        </p:blipFill>
        <p:spPr bwMode="auto">
          <a:xfrm>
            <a:off x="7967529" y="5275661"/>
            <a:ext cx="2635131" cy="152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361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850900"/>
            <a:ext cx="9144000" cy="5143500"/>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9804" y="6143493"/>
            <a:ext cx="758985" cy="564007"/>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58163" y="3703947"/>
            <a:ext cx="2478454" cy="1383869"/>
          </a:xfrm>
          <a:prstGeom prst="rect">
            <a:avLst/>
          </a:prstGeom>
        </p:spPr>
      </p:pic>
      <p:sp>
        <p:nvSpPr>
          <p:cNvPr id="12" name="Title 1"/>
          <p:cNvSpPr txBox="1">
            <a:spLocks/>
          </p:cNvSpPr>
          <p:nvPr/>
        </p:nvSpPr>
        <p:spPr>
          <a:xfrm>
            <a:off x="2821203" y="-81645"/>
            <a:ext cx="6549595"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457200"/>
            <a:r>
              <a:rPr lang="en-US" sz="3200">
                <a:solidFill>
                  <a:prstClr val="black"/>
                </a:solidFill>
              </a:rPr>
              <a:t>Spring </a:t>
            </a:r>
            <a:r>
              <a:rPr lang="en-US" sz="3200" dirty="0">
                <a:solidFill>
                  <a:prstClr val="black"/>
                </a:solidFill>
              </a:rPr>
              <a:t>Program</a:t>
            </a:r>
          </a:p>
        </p:txBody>
      </p:sp>
      <p:pic>
        <p:nvPicPr>
          <p:cNvPr id="13" name="Picture 12" descr="mh_blue.wm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33114" y="6187869"/>
            <a:ext cx="1297258" cy="476370"/>
          </a:xfrm>
          <a:prstGeom prst="rect">
            <a:avLst/>
          </a:prstGeom>
        </p:spPr>
      </p:pic>
    </p:spTree>
    <p:extLst>
      <p:ext uri="{BB962C8B-B14F-4D97-AF65-F5344CB8AC3E}">
        <p14:creationId xmlns:p14="http://schemas.microsoft.com/office/powerpoint/2010/main" val="2062114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9804" y="6143493"/>
            <a:ext cx="758985" cy="564007"/>
          </a:xfrm>
          <a:prstGeom prst="rect">
            <a:avLst/>
          </a:prstGeom>
        </p:spPr>
      </p:pic>
      <p:sp>
        <p:nvSpPr>
          <p:cNvPr id="12" name="Title 1"/>
          <p:cNvSpPr txBox="1">
            <a:spLocks/>
          </p:cNvSpPr>
          <p:nvPr/>
        </p:nvSpPr>
        <p:spPr>
          <a:xfrm>
            <a:off x="2821202" y="-74844"/>
            <a:ext cx="6549595"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457200"/>
            <a:r>
              <a:rPr lang="en-US" sz="3200" dirty="0">
                <a:solidFill>
                  <a:prstClr val="black"/>
                </a:solidFill>
              </a:rPr>
              <a:t>Remote sensing</a:t>
            </a:r>
          </a:p>
        </p:txBody>
      </p:sp>
      <p:pic>
        <p:nvPicPr>
          <p:cNvPr id="13" name="Picture 12" descr="mh_blue.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3114" y="6187869"/>
            <a:ext cx="1297258" cy="476370"/>
          </a:xfrm>
          <a:prstGeom prst="rect">
            <a:avLst/>
          </a:prstGeom>
        </p:spPr>
      </p:pic>
      <p:sp>
        <p:nvSpPr>
          <p:cNvPr id="3" name="Rectangle 2">
            <a:extLst>
              <a:ext uri="{FF2B5EF4-FFF2-40B4-BE49-F238E27FC236}">
                <a16:creationId xmlns:a16="http://schemas.microsoft.com/office/drawing/2014/main" id="{D931CA58-3349-EE46-890A-B08F6087F87D}"/>
              </a:ext>
            </a:extLst>
          </p:cNvPr>
          <p:cNvSpPr>
            <a:spLocks noChangeArrowheads="1"/>
          </p:cNvSpPr>
          <p:nvPr/>
        </p:nvSpPr>
        <p:spPr bwMode="auto">
          <a:xfrm>
            <a:off x="1917107" y="70014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en-US">
              <a:solidFill>
                <a:prstClr val="black"/>
              </a:solidFill>
            </a:endParaRPr>
          </a:p>
        </p:txBody>
      </p:sp>
      <p:pic>
        <p:nvPicPr>
          <p:cNvPr id="3073" name="Picture 8" descr="Map&#10;&#10;Description automatically generated">
            <a:extLst>
              <a:ext uri="{FF2B5EF4-FFF2-40B4-BE49-F238E27FC236}">
                <a16:creationId xmlns:a16="http://schemas.microsoft.com/office/drawing/2014/main" id="{D8D6EBBA-81A7-1B4A-8243-A15FDD14B3FE}"/>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1917106" y="884813"/>
            <a:ext cx="4799096" cy="21534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961726-B084-3547-9B43-74CF8099E41B}"/>
              </a:ext>
            </a:extLst>
          </p:cNvPr>
          <p:cNvSpPr txBox="1"/>
          <p:nvPr/>
        </p:nvSpPr>
        <p:spPr>
          <a:xfrm>
            <a:off x="6982998" y="1086907"/>
            <a:ext cx="3447374" cy="1815882"/>
          </a:xfrm>
          <a:prstGeom prst="rect">
            <a:avLst/>
          </a:prstGeom>
          <a:noFill/>
        </p:spPr>
        <p:txBody>
          <a:bodyPr wrap="square" rtlCol="0">
            <a:spAutoFit/>
          </a:bodyPr>
          <a:lstStyle/>
          <a:p>
            <a:pPr defTabSz="457200"/>
            <a:r>
              <a:rPr lang="en-US" sz="1600" i="1" dirty="0">
                <a:solidFill>
                  <a:prstClr val="black"/>
                </a:solidFill>
              </a:rPr>
              <a:t>‘Climatological’ mean sea ice thickness as observed by </a:t>
            </a:r>
            <a:r>
              <a:rPr lang="en-US" sz="1600" i="1" dirty="0" err="1">
                <a:solidFill>
                  <a:prstClr val="black"/>
                </a:solidFill>
              </a:rPr>
              <a:t>ICESat</a:t>
            </a:r>
            <a:r>
              <a:rPr lang="en-US" sz="1600" i="1" dirty="0">
                <a:solidFill>
                  <a:prstClr val="black"/>
                </a:solidFill>
              </a:rPr>
              <a:t> GLAS, Cryosat-2 and SMOS in (a) November, and (b) March, for 2003–2016. Bold lines give the mean ice edge (20% ice concentration) for these periods. Taken from Landy et al. (2017)</a:t>
            </a:r>
            <a:endParaRPr lang="en-CA" sz="1600" i="1" dirty="0">
              <a:solidFill>
                <a:prstClr val="black"/>
              </a:solidFill>
            </a:endParaRPr>
          </a:p>
        </p:txBody>
      </p:sp>
      <p:pic>
        <p:nvPicPr>
          <p:cNvPr id="11" name="Picture 10" descr="Map&#10;&#10;Description automatically generated">
            <a:extLst>
              <a:ext uri="{FF2B5EF4-FFF2-40B4-BE49-F238E27FC236}">
                <a16:creationId xmlns:a16="http://schemas.microsoft.com/office/drawing/2014/main" id="{EAAA7F81-90F4-884F-917C-F2AE42E76C4D}"/>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446351" y="3367494"/>
            <a:ext cx="4895722" cy="3057484"/>
          </a:xfrm>
          <a:prstGeom prst="rect">
            <a:avLst/>
          </a:prstGeom>
        </p:spPr>
      </p:pic>
      <p:sp>
        <p:nvSpPr>
          <p:cNvPr id="6" name="TextBox 5">
            <a:extLst>
              <a:ext uri="{FF2B5EF4-FFF2-40B4-BE49-F238E27FC236}">
                <a16:creationId xmlns:a16="http://schemas.microsoft.com/office/drawing/2014/main" id="{24936F65-1A8D-1C41-8B24-7C3451A8BFED}"/>
              </a:ext>
            </a:extLst>
          </p:cNvPr>
          <p:cNvSpPr txBox="1"/>
          <p:nvPr/>
        </p:nvSpPr>
        <p:spPr>
          <a:xfrm>
            <a:off x="7495430" y="3468111"/>
            <a:ext cx="2782956" cy="1077218"/>
          </a:xfrm>
          <a:prstGeom prst="rect">
            <a:avLst/>
          </a:prstGeom>
          <a:noFill/>
        </p:spPr>
        <p:txBody>
          <a:bodyPr wrap="square" rtlCol="0">
            <a:spAutoFit/>
          </a:bodyPr>
          <a:lstStyle/>
          <a:p>
            <a:pPr defTabSz="457200"/>
            <a:r>
              <a:rPr lang="en-CA" sz="1600" dirty="0">
                <a:solidFill>
                  <a:prstClr val="black"/>
                </a:solidFill>
              </a:rPr>
              <a:t>Trends in mean sea surface temperature (for open water period) and Ice concentration from 2008 to 2018. </a:t>
            </a:r>
            <a:endParaRPr lang="en-US" sz="1600" dirty="0">
              <a:solidFill>
                <a:prstClr val="black"/>
              </a:solidFill>
            </a:endParaRPr>
          </a:p>
        </p:txBody>
      </p:sp>
      <p:sp>
        <p:nvSpPr>
          <p:cNvPr id="8" name="TextBox 7">
            <a:extLst>
              <a:ext uri="{FF2B5EF4-FFF2-40B4-BE49-F238E27FC236}">
                <a16:creationId xmlns:a16="http://schemas.microsoft.com/office/drawing/2014/main" id="{B3AE2205-9DF5-A34E-B02E-4F9411C78A67}"/>
              </a:ext>
            </a:extLst>
          </p:cNvPr>
          <p:cNvSpPr txBox="1"/>
          <p:nvPr/>
        </p:nvSpPr>
        <p:spPr>
          <a:xfrm>
            <a:off x="2518789" y="3429000"/>
            <a:ext cx="2132507" cy="369332"/>
          </a:xfrm>
          <a:prstGeom prst="rect">
            <a:avLst/>
          </a:prstGeom>
          <a:noFill/>
        </p:spPr>
        <p:txBody>
          <a:bodyPr wrap="none" rtlCol="0">
            <a:spAutoFit/>
          </a:bodyPr>
          <a:lstStyle/>
          <a:p>
            <a:pPr defTabSz="457200"/>
            <a:r>
              <a:rPr lang="en-US" dirty="0">
                <a:solidFill>
                  <a:prstClr val="black"/>
                </a:solidFill>
              </a:rPr>
              <a:t>SST trend 2008-2018</a:t>
            </a:r>
          </a:p>
        </p:txBody>
      </p:sp>
      <p:sp>
        <p:nvSpPr>
          <p:cNvPr id="14" name="TextBox 13">
            <a:extLst>
              <a:ext uri="{FF2B5EF4-FFF2-40B4-BE49-F238E27FC236}">
                <a16:creationId xmlns:a16="http://schemas.microsoft.com/office/drawing/2014/main" id="{0EA376E1-1004-F842-B834-02751E20AE76}"/>
              </a:ext>
            </a:extLst>
          </p:cNvPr>
          <p:cNvSpPr txBox="1"/>
          <p:nvPr/>
        </p:nvSpPr>
        <p:spPr>
          <a:xfrm>
            <a:off x="4930431" y="3429000"/>
            <a:ext cx="2097241" cy="369332"/>
          </a:xfrm>
          <a:prstGeom prst="rect">
            <a:avLst/>
          </a:prstGeom>
          <a:noFill/>
        </p:spPr>
        <p:txBody>
          <a:bodyPr wrap="none" rtlCol="0">
            <a:spAutoFit/>
          </a:bodyPr>
          <a:lstStyle/>
          <a:p>
            <a:pPr defTabSz="457200"/>
            <a:r>
              <a:rPr lang="en-US" dirty="0">
                <a:solidFill>
                  <a:prstClr val="black"/>
                </a:solidFill>
              </a:rPr>
              <a:t>SIC trend 2008-2018</a:t>
            </a:r>
          </a:p>
        </p:txBody>
      </p:sp>
    </p:spTree>
    <p:extLst>
      <p:ext uri="{BB962C8B-B14F-4D97-AF65-F5344CB8AC3E}">
        <p14:creationId xmlns:p14="http://schemas.microsoft.com/office/powerpoint/2010/main" val="321893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id_ANHA4HBC.png"/>
          <p:cNvPicPr>
            <a:picLocks noChangeAspect="1"/>
          </p:cNvPicPr>
          <p:nvPr/>
        </p:nvPicPr>
        <p:blipFill rotWithShape="1">
          <a:blip r:embed="rId3" cstate="print">
            <a:extLst>
              <a:ext uri="{28A0092B-C50C-407E-A947-70E740481C1C}">
                <a14:useLocalDpi xmlns:a14="http://schemas.microsoft.com/office/drawing/2010/main" val="0"/>
              </a:ext>
            </a:extLst>
          </a:blip>
          <a:srcRect l="19224" t="3741" r="14104" b="7078"/>
          <a:stretch/>
        </p:blipFill>
        <p:spPr>
          <a:xfrm>
            <a:off x="1817692" y="3886270"/>
            <a:ext cx="3821037" cy="2713710"/>
          </a:xfrm>
          <a:prstGeom prst="rect">
            <a:avLst/>
          </a:prstGeom>
        </p:spPr>
      </p:pic>
      <p:sp>
        <p:nvSpPr>
          <p:cNvPr id="2" name="Title 1"/>
          <p:cNvSpPr>
            <a:spLocks noGrp="1"/>
          </p:cNvSpPr>
          <p:nvPr>
            <p:ph type="title"/>
          </p:nvPr>
        </p:nvSpPr>
        <p:spPr>
          <a:xfrm>
            <a:off x="1627609" y="128865"/>
            <a:ext cx="8883887" cy="723403"/>
          </a:xfrm>
        </p:spPr>
        <p:txBody>
          <a:bodyPr/>
          <a:lstStyle/>
          <a:p>
            <a:r>
              <a:rPr lang="en-US" dirty="0"/>
              <a:t>ANHA NEMO Configuration in the HBC</a:t>
            </a:r>
          </a:p>
        </p:txBody>
      </p:sp>
      <p:sp>
        <p:nvSpPr>
          <p:cNvPr id="3" name="Content Placeholder 2"/>
          <p:cNvSpPr>
            <a:spLocks noGrp="1"/>
          </p:cNvSpPr>
          <p:nvPr>
            <p:ph idx="1"/>
          </p:nvPr>
        </p:nvSpPr>
        <p:spPr>
          <a:xfrm>
            <a:off x="1627608" y="3438695"/>
            <a:ext cx="4141770" cy="447574"/>
          </a:xfrm>
        </p:spPr>
        <p:txBody>
          <a:bodyPr/>
          <a:lstStyle/>
          <a:p>
            <a:pPr marL="0" indent="0"/>
            <a:r>
              <a:rPr lang="en-US" sz="2540" dirty="0"/>
              <a:t>Hudson Bay Complex Zoom</a:t>
            </a:r>
          </a:p>
          <a:p>
            <a:pPr marL="0" indent="0"/>
            <a:endParaRPr lang="en-US" dirty="0"/>
          </a:p>
          <a:p>
            <a:endParaRPr lang="en-US" dirty="0"/>
          </a:p>
        </p:txBody>
      </p:sp>
      <p:sp>
        <p:nvSpPr>
          <p:cNvPr id="8" name="TextBox 7"/>
          <p:cNvSpPr txBox="1"/>
          <p:nvPr/>
        </p:nvSpPr>
        <p:spPr>
          <a:xfrm>
            <a:off x="6069553" y="852268"/>
            <a:ext cx="4157918" cy="6123215"/>
          </a:xfrm>
          <a:prstGeom prst="rect">
            <a:avLst/>
          </a:prstGeom>
          <a:noFill/>
        </p:spPr>
        <p:txBody>
          <a:bodyPr wrap="square" rtlCol="0">
            <a:spAutoFit/>
          </a:bodyPr>
          <a:lstStyle/>
          <a:p>
            <a:pPr defTabSz="413332" eaLnBrk="0" fontAlgn="base" hangingPunct="0">
              <a:spcBef>
                <a:spcPct val="0"/>
              </a:spcBef>
              <a:spcAft>
                <a:spcPct val="0"/>
              </a:spcAft>
            </a:pPr>
            <a:r>
              <a:rPr lang="en-US" sz="1633" b="1" dirty="0">
                <a:solidFill>
                  <a:srgbClr val="000000"/>
                </a:solidFill>
              </a:rPr>
              <a:t>Model</a:t>
            </a:r>
            <a:r>
              <a:rPr lang="en-US" sz="1633" dirty="0">
                <a:solidFill>
                  <a:srgbClr val="000000"/>
                </a:solidFill>
              </a:rPr>
              <a:t>:  NEMO 3.6 (ocean)</a:t>
            </a:r>
          </a:p>
          <a:p>
            <a:pPr defTabSz="413332" eaLnBrk="0" fontAlgn="base" hangingPunct="0">
              <a:spcBef>
                <a:spcPct val="0"/>
              </a:spcBef>
              <a:spcAft>
                <a:spcPct val="0"/>
              </a:spcAft>
            </a:pPr>
            <a:r>
              <a:rPr lang="en-US" sz="1633" dirty="0">
                <a:solidFill>
                  <a:srgbClr val="000000"/>
                </a:solidFill>
              </a:rPr>
              <a:t>	       LIM2 + EVP (sea ice)</a:t>
            </a:r>
          </a:p>
          <a:p>
            <a:pPr defTabSz="413332" eaLnBrk="0" fontAlgn="base" hangingPunct="0">
              <a:spcBef>
                <a:spcPct val="0"/>
              </a:spcBef>
              <a:spcAft>
                <a:spcPct val="0"/>
              </a:spcAft>
            </a:pPr>
            <a:endParaRPr lang="en-US" sz="1633" dirty="0">
              <a:solidFill>
                <a:srgbClr val="000000"/>
              </a:solidFill>
            </a:endParaRPr>
          </a:p>
          <a:p>
            <a:pPr defTabSz="413332" eaLnBrk="0" fontAlgn="base" hangingPunct="0">
              <a:spcBef>
                <a:spcPct val="0"/>
              </a:spcBef>
              <a:spcAft>
                <a:spcPct val="0"/>
              </a:spcAft>
            </a:pPr>
            <a:r>
              <a:rPr lang="en-US" sz="1633" b="1" dirty="0">
                <a:solidFill>
                  <a:srgbClr val="000000"/>
                </a:solidFill>
              </a:rPr>
              <a:t>Resolution</a:t>
            </a:r>
            <a:r>
              <a:rPr lang="en-US" sz="1633" dirty="0">
                <a:solidFill>
                  <a:srgbClr val="000000"/>
                </a:solidFill>
              </a:rPr>
              <a:t>: ¼ degree </a:t>
            </a:r>
          </a:p>
          <a:p>
            <a:pPr marL="259232" indent="-259232" defTabSz="413332" eaLnBrk="0" fontAlgn="base" hangingPunct="0">
              <a:spcBef>
                <a:spcPct val="0"/>
              </a:spcBef>
              <a:spcAft>
                <a:spcPct val="0"/>
              </a:spcAft>
              <a:buFont typeface="Arial" panose="020B0604020202020204" pitchFamily="34" charset="0"/>
              <a:buChar char="•"/>
            </a:pPr>
            <a:r>
              <a:rPr lang="en-US" sz="1633" dirty="0">
                <a:solidFill>
                  <a:srgbClr val="000000"/>
                </a:solidFill>
              </a:rPr>
              <a:t>544x800x50 grid points</a:t>
            </a:r>
          </a:p>
          <a:p>
            <a:pPr marL="259232" indent="-259232" defTabSz="413332" eaLnBrk="0" fontAlgn="base" hangingPunct="0">
              <a:spcBef>
                <a:spcPct val="0"/>
              </a:spcBef>
              <a:spcAft>
                <a:spcPct val="0"/>
              </a:spcAft>
              <a:buFont typeface="Arial" panose="020B0604020202020204" pitchFamily="34" charset="0"/>
              <a:buChar char="•"/>
            </a:pPr>
            <a:r>
              <a:rPr lang="en-US" sz="1633" dirty="0">
                <a:solidFill>
                  <a:srgbClr val="000000"/>
                </a:solidFill>
              </a:rPr>
              <a:t>~ 10 </a:t>
            </a:r>
            <a:r>
              <a:rPr lang="mr-IN" sz="1633" dirty="0">
                <a:solidFill>
                  <a:srgbClr val="000000"/>
                </a:solidFill>
              </a:rPr>
              <a:t>–</a:t>
            </a:r>
            <a:r>
              <a:rPr lang="en-US" sz="1633" dirty="0">
                <a:solidFill>
                  <a:srgbClr val="000000"/>
                </a:solidFill>
              </a:rPr>
              <a:t> 15 km within Hudson Bay</a:t>
            </a:r>
          </a:p>
          <a:p>
            <a:pPr marL="259232" indent="-259232" defTabSz="413332" eaLnBrk="0" fontAlgn="base" hangingPunct="0">
              <a:spcBef>
                <a:spcPct val="0"/>
              </a:spcBef>
              <a:spcAft>
                <a:spcPct val="0"/>
              </a:spcAft>
              <a:buFont typeface="Arial" panose="020B0604020202020204" pitchFamily="34" charset="0"/>
              <a:buChar char="•"/>
            </a:pPr>
            <a:r>
              <a:rPr lang="en-US" sz="1633" dirty="0">
                <a:solidFill>
                  <a:srgbClr val="000000"/>
                </a:solidFill>
              </a:rPr>
              <a:t>~20 hours for 2 years on 256 processors on Compute Canada Graham system</a:t>
            </a:r>
          </a:p>
          <a:p>
            <a:pPr defTabSz="413332" eaLnBrk="0" fontAlgn="base" hangingPunct="0">
              <a:spcBef>
                <a:spcPct val="0"/>
              </a:spcBef>
              <a:spcAft>
                <a:spcPct val="0"/>
              </a:spcAft>
            </a:pPr>
            <a:r>
              <a:rPr lang="en-US" sz="1633" b="1" dirty="0">
                <a:solidFill>
                  <a:srgbClr val="000000"/>
                </a:solidFill>
              </a:rPr>
              <a:t>Atmospheric forcing</a:t>
            </a:r>
            <a:r>
              <a:rPr lang="en-US" sz="1633" dirty="0">
                <a:solidFill>
                  <a:srgbClr val="000000"/>
                </a:solidFill>
              </a:rPr>
              <a:t>: </a:t>
            </a:r>
          </a:p>
          <a:p>
            <a:pPr marL="285752" indent="-285752" defTabSz="413332" eaLnBrk="0" fontAlgn="base" hangingPunct="0">
              <a:spcBef>
                <a:spcPct val="0"/>
              </a:spcBef>
              <a:spcAft>
                <a:spcPct val="0"/>
              </a:spcAft>
              <a:buFont typeface="Arial"/>
              <a:buChar char="•"/>
            </a:pPr>
            <a:r>
              <a:rPr lang="en-US" sz="1633" dirty="0">
                <a:solidFill>
                  <a:srgbClr val="000000"/>
                </a:solidFill>
              </a:rPr>
              <a:t>Fluxes from Bulk Formulae</a:t>
            </a:r>
          </a:p>
          <a:p>
            <a:pPr marL="958316" lvl="1" indent="-285752" defTabSz="413332" eaLnBrk="0" fontAlgn="base" hangingPunct="0">
              <a:spcBef>
                <a:spcPct val="0"/>
              </a:spcBef>
              <a:spcAft>
                <a:spcPct val="0"/>
              </a:spcAft>
              <a:buFont typeface="Arial"/>
              <a:buChar char="•"/>
            </a:pPr>
            <a:r>
              <a:rPr lang="en-US" sz="1633" dirty="0">
                <a:solidFill>
                  <a:srgbClr val="000000"/>
                </a:solidFill>
              </a:rPr>
              <a:t>Surface temperature, humidity</a:t>
            </a:r>
            <a:endParaRPr lang="en-US" sz="1633" baseline="-25000" dirty="0">
              <a:solidFill>
                <a:srgbClr val="000000"/>
              </a:solidFill>
            </a:endParaRPr>
          </a:p>
          <a:p>
            <a:pPr marL="958316" lvl="1" indent="-285752" defTabSz="413332" eaLnBrk="0" fontAlgn="base" hangingPunct="0">
              <a:spcBef>
                <a:spcPct val="0"/>
              </a:spcBef>
              <a:spcAft>
                <a:spcPct val="0"/>
              </a:spcAft>
              <a:buFont typeface="Arial"/>
              <a:buChar char="•"/>
            </a:pPr>
            <a:r>
              <a:rPr lang="en-US" sz="1633" dirty="0">
                <a:solidFill>
                  <a:srgbClr val="000000"/>
                </a:solidFill>
              </a:rPr>
              <a:t>Zonal and Meridional Winds</a:t>
            </a:r>
          </a:p>
          <a:p>
            <a:pPr marL="958316" lvl="1" indent="-285752" defTabSz="413332" eaLnBrk="0" fontAlgn="base" hangingPunct="0">
              <a:spcBef>
                <a:spcPct val="0"/>
              </a:spcBef>
              <a:spcAft>
                <a:spcPct val="0"/>
              </a:spcAft>
              <a:buFont typeface="Arial"/>
              <a:buChar char="•"/>
            </a:pPr>
            <a:r>
              <a:rPr lang="en-US" sz="1633" dirty="0">
                <a:solidFill>
                  <a:srgbClr val="000000"/>
                </a:solidFill>
              </a:rPr>
              <a:t>Precipitation (including snow)</a:t>
            </a:r>
          </a:p>
          <a:p>
            <a:pPr marL="958316" lvl="1" indent="-285752" defTabSz="413332" eaLnBrk="0" fontAlgn="base" hangingPunct="0">
              <a:spcBef>
                <a:spcPct val="0"/>
              </a:spcBef>
              <a:spcAft>
                <a:spcPct val="0"/>
              </a:spcAft>
              <a:buFont typeface="Arial"/>
              <a:buChar char="•"/>
            </a:pPr>
            <a:r>
              <a:rPr lang="en-US" sz="1633" dirty="0">
                <a:solidFill>
                  <a:srgbClr val="000000"/>
                </a:solidFill>
              </a:rPr>
              <a:t>Radiation (SW &amp; </a:t>
            </a:r>
            <a:r>
              <a:rPr lang="en-US" sz="1633" dirty="0" err="1">
                <a:solidFill>
                  <a:srgbClr val="000000"/>
                </a:solidFill>
              </a:rPr>
              <a:t>downwelling</a:t>
            </a:r>
            <a:r>
              <a:rPr lang="en-US" sz="1633" dirty="0">
                <a:solidFill>
                  <a:srgbClr val="000000"/>
                </a:solidFill>
              </a:rPr>
              <a:t> LW)</a:t>
            </a:r>
          </a:p>
          <a:p>
            <a:pPr defTabSz="413332" eaLnBrk="0" fontAlgn="base" hangingPunct="0">
              <a:spcBef>
                <a:spcPct val="0"/>
              </a:spcBef>
              <a:spcAft>
                <a:spcPct val="0"/>
              </a:spcAft>
            </a:pPr>
            <a:r>
              <a:rPr lang="en-US" sz="1633" b="1" dirty="0">
                <a:solidFill>
                  <a:srgbClr val="000000"/>
                </a:solidFill>
              </a:rPr>
              <a:t>Runoff: </a:t>
            </a:r>
          </a:p>
          <a:p>
            <a:pPr marL="259232" indent="-259232" defTabSz="413332" eaLnBrk="0" fontAlgn="base" hangingPunct="0">
              <a:spcBef>
                <a:spcPct val="0"/>
              </a:spcBef>
              <a:spcAft>
                <a:spcPct val="0"/>
              </a:spcAft>
              <a:buFont typeface="Arial" panose="020B0604020202020204" pitchFamily="34" charset="0"/>
              <a:buChar char="•"/>
            </a:pPr>
            <a:r>
              <a:rPr lang="en-US" sz="1633" b="1" dirty="0">
                <a:solidFill>
                  <a:srgbClr val="000000"/>
                </a:solidFill>
              </a:rPr>
              <a:t>In HBC - </a:t>
            </a:r>
            <a:r>
              <a:rPr lang="en-US" sz="1633" dirty="0">
                <a:solidFill>
                  <a:srgbClr val="000000"/>
                </a:solidFill>
              </a:rPr>
              <a:t>HYPE (Team 2)</a:t>
            </a:r>
          </a:p>
          <a:p>
            <a:pPr marL="259232" indent="-259232" defTabSz="413332" eaLnBrk="0" fontAlgn="base" hangingPunct="0">
              <a:spcBef>
                <a:spcPct val="0"/>
              </a:spcBef>
              <a:spcAft>
                <a:spcPct val="0"/>
              </a:spcAft>
              <a:buFont typeface="Arial" panose="020B0604020202020204" pitchFamily="34" charset="0"/>
              <a:buChar char="•"/>
            </a:pPr>
            <a:r>
              <a:rPr lang="en-US" sz="1633" b="1" dirty="0">
                <a:solidFill>
                  <a:srgbClr val="000000"/>
                </a:solidFill>
              </a:rPr>
              <a:t>In Arctic </a:t>
            </a:r>
            <a:r>
              <a:rPr lang="en-US" sz="1633" dirty="0">
                <a:solidFill>
                  <a:srgbClr val="000000"/>
                </a:solidFill>
              </a:rPr>
              <a:t>-  AHYPE(Team 2)</a:t>
            </a:r>
          </a:p>
          <a:p>
            <a:pPr marL="259232" indent="-259232" defTabSz="413332" eaLnBrk="0" fontAlgn="base" hangingPunct="0">
              <a:spcBef>
                <a:spcPct val="0"/>
              </a:spcBef>
              <a:spcAft>
                <a:spcPct val="0"/>
              </a:spcAft>
              <a:buFont typeface="Arial" panose="020B0604020202020204" pitchFamily="34" charset="0"/>
              <a:buChar char="•"/>
            </a:pPr>
            <a:r>
              <a:rPr lang="en-US" sz="1633" b="1" dirty="0">
                <a:solidFill>
                  <a:srgbClr val="000000"/>
                </a:solidFill>
              </a:rPr>
              <a:t>Greenland</a:t>
            </a:r>
            <a:r>
              <a:rPr lang="en-US" sz="1633" dirty="0">
                <a:solidFill>
                  <a:srgbClr val="000000"/>
                </a:solidFill>
              </a:rPr>
              <a:t> – RACMO (</a:t>
            </a:r>
            <a:r>
              <a:rPr lang="en-US" sz="1633" dirty="0" err="1">
                <a:solidFill>
                  <a:srgbClr val="000000"/>
                </a:solidFill>
              </a:rPr>
              <a:t>inc.</a:t>
            </a:r>
            <a:r>
              <a:rPr lang="en-US" sz="1633" dirty="0">
                <a:solidFill>
                  <a:srgbClr val="000000"/>
                </a:solidFill>
              </a:rPr>
              <a:t> icebergs)</a:t>
            </a:r>
          </a:p>
          <a:p>
            <a:pPr marL="259232" indent="-259232" defTabSz="413332" eaLnBrk="0" fontAlgn="base" hangingPunct="0">
              <a:spcBef>
                <a:spcPct val="0"/>
              </a:spcBef>
              <a:spcAft>
                <a:spcPct val="0"/>
              </a:spcAft>
              <a:buFont typeface="Arial" panose="020B0604020202020204" pitchFamily="34" charset="0"/>
              <a:buChar char="•"/>
            </a:pPr>
            <a:r>
              <a:rPr lang="en-US" sz="1633" b="1" dirty="0">
                <a:solidFill>
                  <a:srgbClr val="000000"/>
                </a:solidFill>
              </a:rPr>
              <a:t>Atlantic Domain </a:t>
            </a:r>
            <a:r>
              <a:rPr lang="en-US" sz="1633" dirty="0">
                <a:solidFill>
                  <a:srgbClr val="000000"/>
                </a:solidFill>
              </a:rPr>
              <a:t>- CCCMA</a:t>
            </a:r>
            <a:endParaRPr lang="en-US" sz="1633" b="1" dirty="0">
              <a:solidFill>
                <a:srgbClr val="000000"/>
              </a:solidFill>
            </a:endParaRPr>
          </a:p>
          <a:p>
            <a:pPr defTabSz="413332" eaLnBrk="0" fontAlgn="base" hangingPunct="0">
              <a:spcBef>
                <a:spcPct val="0"/>
              </a:spcBef>
              <a:spcAft>
                <a:spcPct val="0"/>
              </a:spcAft>
            </a:pPr>
            <a:r>
              <a:rPr lang="en-US" altLang="en-US" sz="1633" b="1" dirty="0">
                <a:solidFill>
                  <a:srgbClr val="000000"/>
                </a:solidFill>
              </a:rPr>
              <a:t>NO temperature &amp; salinity restoring</a:t>
            </a:r>
            <a:endParaRPr lang="en-US" sz="1633" b="1" dirty="0">
              <a:solidFill>
                <a:srgbClr val="000000"/>
              </a:solidFill>
            </a:endParaRPr>
          </a:p>
          <a:p>
            <a:pPr defTabSz="413332" eaLnBrk="0" fontAlgn="base" hangingPunct="0">
              <a:spcBef>
                <a:spcPct val="0"/>
              </a:spcBef>
              <a:spcAft>
                <a:spcPct val="0"/>
              </a:spcAft>
            </a:pPr>
            <a:r>
              <a:rPr lang="en-US" sz="1633" b="1" dirty="0">
                <a:solidFill>
                  <a:srgbClr val="000000"/>
                </a:solidFill>
              </a:rPr>
              <a:t>Tides: 9 Constituents</a:t>
            </a:r>
          </a:p>
          <a:p>
            <a:pPr marL="259232" indent="-259232" defTabSz="413332" eaLnBrk="0" fontAlgn="base" hangingPunct="0">
              <a:spcBef>
                <a:spcPct val="0"/>
              </a:spcBef>
              <a:spcAft>
                <a:spcPct val="0"/>
              </a:spcAft>
              <a:buFont typeface="Arial" panose="020B0604020202020204" pitchFamily="34" charset="0"/>
              <a:buChar char="•"/>
            </a:pPr>
            <a:r>
              <a:rPr lang="pt-BR" sz="1633" b="1" dirty="0">
                <a:solidFill>
                  <a:srgbClr val="000000"/>
                </a:solidFill>
              </a:rPr>
              <a:t>K1, K2, M2, M4, N2, O1, P1, Q1, S2</a:t>
            </a:r>
            <a:endParaRPr lang="en-US" sz="1633" b="1" dirty="0">
              <a:solidFill>
                <a:srgbClr val="000000"/>
              </a:solidFill>
            </a:endParaRPr>
          </a:p>
        </p:txBody>
      </p:sp>
      <p:pic>
        <p:nvPicPr>
          <p:cNvPr id="6" name="Content Placeholde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915242" y="880722"/>
            <a:ext cx="3527515" cy="2416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15242" y="946040"/>
            <a:ext cx="881441" cy="343620"/>
          </a:xfrm>
          <a:prstGeom prst="rect">
            <a:avLst/>
          </a:prstGeom>
          <a:noFill/>
        </p:spPr>
        <p:txBody>
          <a:bodyPr wrap="square" rtlCol="0">
            <a:spAutoFit/>
          </a:bodyPr>
          <a:lstStyle/>
          <a:p>
            <a:pPr defTabSz="413332" eaLnBrk="0" fontAlgn="base" hangingPunct="0">
              <a:spcBef>
                <a:spcPct val="0"/>
              </a:spcBef>
              <a:spcAft>
                <a:spcPct val="0"/>
              </a:spcAft>
            </a:pPr>
            <a:r>
              <a:rPr lang="en-CA" sz="1633" dirty="0">
                <a:solidFill>
                  <a:srgbClr val="FF0000"/>
                </a:solidFill>
              </a:rPr>
              <a:t>ANHA4</a:t>
            </a:r>
          </a:p>
        </p:txBody>
      </p:sp>
      <p:sp>
        <p:nvSpPr>
          <p:cNvPr id="5" name="Rectangle 4"/>
          <p:cNvSpPr/>
          <p:nvPr/>
        </p:nvSpPr>
        <p:spPr bwMode="auto">
          <a:xfrm>
            <a:off x="2699134" y="1490450"/>
            <a:ext cx="522595" cy="436090"/>
          </a:xfrm>
          <a:prstGeom prst="rect">
            <a:avLst/>
          </a:prstGeom>
          <a:noFill/>
          <a:ln w="28575" cap="flat" cmpd="sng" algn="ctr">
            <a:solidFill>
              <a:srgbClr val="FF0000"/>
            </a:solidFill>
            <a:prstDash val="solid"/>
            <a:round/>
            <a:headEnd type="none" w="med" len="med"/>
            <a:tailEnd type="none" w="med" len="med"/>
          </a:ln>
          <a:effectLst/>
        </p:spPr>
        <p:txBody>
          <a:bodyPr vert="horz" wrap="square" lIns="82953" tIns="41476" rIns="82953" bIns="41476" numCol="1" rtlCol="0" anchor="t" anchorCtr="0" compatLnSpc="1">
            <a:prstTxWarp prst="textNoShape">
              <a:avLst/>
            </a:prstTxWarp>
          </a:bodyPr>
          <a:lstStyle/>
          <a:p>
            <a:pPr defTabSz="414772" fontAlgn="base" hangingPunct="0">
              <a:lnSpc>
                <a:spcPct val="93000"/>
              </a:lnSpc>
              <a:spcBef>
                <a:spcPct val="0"/>
              </a:spcBef>
              <a:spcAft>
                <a:spcPct val="0"/>
              </a:spcAft>
              <a:buClr>
                <a:srgbClr val="000000"/>
              </a:buClr>
              <a:buSzPct val="100000"/>
            </a:pPr>
            <a:endParaRPr lang="en-CA" sz="1633">
              <a:solidFill>
                <a:srgbClr val="FFFFFF"/>
              </a:solidFill>
            </a:endParaRPr>
          </a:p>
        </p:txBody>
      </p:sp>
      <p:cxnSp>
        <p:nvCxnSpPr>
          <p:cNvPr id="10" name="Straight Arrow Connector 9"/>
          <p:cNvCxnSpPr>
            <a:stCxn id="5" idx="2"/>
          </p:cNvCxnSpPr>
          <p:nvPr/>
        </p:nvCxnSpPr>
        <p:spPr bwMode="auto">
          <a:xfrm>
            <a:off x="2960431" y="1926540"/>
            <a:ext cx="130649" cy="2482325"/>
          </a:xfrm>
          <a:prstGeom prst="straightConnector1">
            <a:avLst/>
          </a:prstGeom>
          <a:solidFill>
            <a:srgbClr val="00B8FF"/>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63375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6989" y="121601"/>
            <a:ext cx="3919461" cy="1779485"/>
            <a:chOff x="2978989" y="1777420"/>
            <a:chExt cx="5877748" cy="4779608"/>
          </a:xfrm>
        </p:grpSpPr>
        <p:grpSp>
          <p:nvGrpSpPr>
            <p:cNvPr id="3" name="Group 2">
              <a:extLst>
                <a:ext uri="{FF2B5EF4-FFF2-40B4-BE49-F238E27FC236}">
                  <a16:creationId xmlns:a16="http://schemas.microsoft.com/office/drawing/2014/main" id="{8FDE599D-A947-CA41-8122-2A62BC9D2F73}"/>
                </a:ext>
              </a:extLst>
            </p:cNvPr>
            <p:cNvGrpSpPr/>
            <p:nvPr/>
          </p:nvGrpSpPr>
          <p:grpSpPr>
            <a:xfrm>
              <a:off x="2978989" y="1777420"/>
              <a:ext cx="5877748" cy="4779608"/>
              <a:chOff x="2578806" y="904099"/>
              <a:chExt cx="7115961" cy="5780692"/>
            </a:xfrm>
          </p:grpSpPr>
          <p:pic>
            <p:nvPicPr>
              <p:cNvPr id="10" name="Image 3" descr="ScatterPlot_2041-2070_clusterSelection_10Criteria_26-09-2016-2031_finalClusters.png">
                <a:extLst>
                  <a:ext uri="{FF2B5EF4-FFF2-40B4-BE49-F238E27FC236}">
                    <a16:creationId xmlns:a16="http://schemas.microsoft.com/office/drawing/2014/main" id="{E6243D32-0F14-7C48-91AC-251E6D5C839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p:blipFill>
            <p:spPr>
              <a:xfrm>
                <a:off x="2578806" y="904099"/>
                <a:ext cx="7115961" cy="5780692"/>
              </a:xfrm>
              <a:prstGeom prst="rect">
                <a:avLst/>
              </a:prstGeom>
            </p:spPr>
          </p:pic>
          <p:sp>
            <p:nvSpPr>
              <p:cNvPr id="11" name="Ellipse 4">
                <a:extLst>
                  <a:ext uri="{FF2B5EF4-FFF2-40B4-BE49-F238E27FC236}">
                    <a16:creationId xmlns:a16="http://schemas.microsoft.com/office/drawing/2014/main" id="{AEC4AA88-9BD8-0C4C-80F1-BD8844D4827C}"/>
                  </a:ext>
                </a:extLst>
              </p:cNvPr>
              <p:cNvSpPr/>
              <p:nvPr/>
            </p:nvSpPr>
            <p:spPr>
              <a:xfrm>
                <a:off x="6304766" y="1749803"/>
                <a:ext cx="113445" cy="109204"/>
              </a:xfrm>
              <a:prstGeom prst="ellipse">
                <a:avLst/>
              </a:prstGeom>
              <a:noFill/>
              <a:ln w="12700" cmpd="sng">
                <a:solidFill>
                  <a:srgbClr val="A2060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67"/>
                <a:endParaRPr lang="fr-FR" sz="1633">
                  <a:ln w="28575" cmpd="sng">
                    <a:solidFill>
                      <a:prstClr val="black"/>
                    </a:solidFill>
                  </a:ln>
                  <a:solidFill>
                    <a:prstClr val="white"/>
                  </a:solidFill>
                </a:endParaRPr>
              </a:p>
            </p:txBody>
          </p:sp>
          <p:sp>
            <p:nvSpPr>
              <p:cNvPr id="12" name="ZoneTexte 5">
                <a:extLst>
                  <a:ext uri="{FF2B5EF4-FFF2-40B4-BE49-F238E27FC236}">
                    <a16:creationId xmlns:a16="http://schemas.microsoft.com/office/drawing/2014/main" id="{1467FCAF-48F5-8F4A-8F41-6B4F1C477BD1}"/>
                  </a:ext>
                </a:extLst>
              </p:cNvPr>
              <p:cNvSpPr txBox="1"/>
              <p:nvPr/>
            </p:nvSpPr>
            <p:spPr>
              <a:xfrm>
                <a:off x="6247588" y="1696683"/>
                <a:ext cx="405117" cy="599891"/>
              </a:xfrm>
              <a:prstGeom prst="rect">
                <a:avLst/>
              </a:prstGeom>
              <a:noFill/>
            </p:spPr>
            <p:txBody>
              <a:bodyPr wrap="none" rtlCol="0">
                <a:spAutoFit/>
              </a:bodyPr>
              <a:lstStyle/>
              <a:p>
                <a:pPr defTabSz="685867"/>
                <a:r>
                  <a:rPr lang="fr-FR" sz="600" dirty="0">
                    <a:solidFill>
                      <a:srgbClr val="A20605"/>
                    </a:solidFill>
                    <a:latin typeface="Calibri"/>
                  </a:rPr>
                  <a:t>9</a:t>
                </a:r>
              </a:p>
            </p:txBody>
          </p:sp>
          <p:sp>
            <p:nvSpPr>
              <p:cNvPr id="13" name="Rectangle 12">
                <a:extLst>
                  <a:ext uri="{FF2B5EF4-FFF2-40B4-BE49-F238E27FC236}">
                    <a16:creationId xmlns:a16="http://schemas.microsoft.com/office/drawing/2014/main" id="{4C63A6CD-66E5-8E4B-B7CC-287737969DB5}"/>
                  </a:ext>
                </a:extLst>
              </p:cNvPr>
              <p:cNvSpPr/>
              <p:nvPr/>
            </p:nvSpPr>
            <p:spPr>
              <a:xfrm>
                <a:off x="5863686" y="1827095"/>
                <a:ext cx="288758" cy="278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67"/>
                <a:endParaRPr lang="en-US" sz="1633">
                  <a:solidFill>
                    <a:prstClr val="white"/>
                  </a:solidFill>
                </a:endParaRPr>
              </a:p>
            </p:txBody>
          </p:sp>
          <p:sp>
            <p:nvSpPr>
              <p:cNvPr id="14" name="Oval 13">
                <a:extLst>
                  <a:ext uri="{FF2B5EF4-FFF2-40B4-BE49-F238E27FC236}">
                    <a16:creationId xmlns:a16="http://schemas.microsoft.com/office/drawing/2014/main" id="{0636146C-1F47-D648-9495-2F51F9E9BE9A}"/>
                  </a:ext>
                </a:extLst>
              </p:cNvPr>
              <p:cNvSpPr/>
              <p:nvPr/>
            </p:nvSpPr>
            <p:spPr>
              <a:xfrm>
                <a:off x="5940525" y="1888450"/>
                <a:ext cx="124220" cy="12153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67"/>
                <a:endParaRPr lang="en-US" sz="1633">
                  <a:solidFill>
                    <a:prstClr val="white"/>
                  </a:solidFill>
                </a:endParaRPr>
              </a:p>
            </p:txBody>
          </p:sp>
        </p:grpSp>
        <p:grpSp>
          <p:nvGrpSpPr>
            <p:cNvPr id="4" name="Group 3"/>
            <p:cNvGrpSpPr/>
            <p:nvPr/>
          </p:nvGrpSpPr>
          <p:grpSpPr>
            <a:xfrm>
              <a:off x="3557925" y="2333941"/>
              <a:ext cx="2721483" cy="2897386"/>
              <a:chOff x="3557925" y="2333941"/>
              <a:chExt cx="2721483" cy="2897386"/>
            </a:xfrm>
          </p:grpSpPr>
          <p:sp>
            <p:nvSpPr>
              <p:cNvPr id="5" name="Oval 4">
                <a:extLst>
                  <a:ext uri="{FF2B5EF4-FFF2-40B4-BE49-F238E27FC236}">
                    <a16:creationId xmlns:a16="http://schemas.microsoft.com/office/drawing/2014/main" id="{8347420C-AF61-4B41-9369-5E1156D03E77}"/>
                  </a:ext>
                </a:extLst>
              </p:cNvPr>
              <p:cNvSpPr/>
              <p:nvPr/>
            </p:nvSpPr>
            <p:spPr>
              <a:xfrm>
                <a:off x="5920807" y="2333941"/>
                <a:ext cx="358601" cy="358601"/>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67"/>
                <a:endParaRPr lang="en-US" sz="1633">
                  <a:solidFill>
                    <a:prstClr val="white"/>
                  </a:solidFill>
                </a:endParaRPr>
              </a:p>
            </p:txBody>
          </p:sp>
          <p:sp>
            <p:nvSpPr>
              <p:cNvPr id="6" name="Oval 5">
                <a:extLst>
                  <a:ext uri="{FF2B5EF4-FFF2-40B4-BE49-F238E27FC236}">
                    <a16:creationId xmlns:a16="http://schemas.microsoft.com/office/drawing/2014/main" id="{9C0F3DCB-CAEE-2249-AB4C-5A49E0D25DE0}"/>
                  </a:ext>
                </a:extLst>
              </p:cNvPr>
              <p:cNvSpPr/>
              <p:nvPr/>
            </p:nvSpPr>
            <p:spPr>
              <a:xfrm>
                <a:off x="4648413" y="4872726"/>
                <a:ext cx="358601" cy="358601"/>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67"/>
                <a:endParaRPr lang="en-US" sz="1633">
                  <a:solidFill>
                    <a:prstClr val="white"/>
                  </a:solidFill>
                </a:endParaRPr>
              </a:p>
            </p:txBody>
          </p:sp>
          <p:sp>
            <p:nvSpPr>
              <p:cNvPr id="7" name="Oval 6">
                <a:extLst>
                  <a:ext uri="{FF2B5EF4-FFF2-40B4-BE49-F238E27FC236}">
                    <a16:creationId xmlns:a16="http://schemas.microsoft.com/office/drawing/2014/main" id="{2F76E778-41B7-0E43-91AC-09F43BB3604E}"/>
                  </a:ext>
                </a:extLst>
              </p:cNvPr>
              <p:cNvSpPr/>
              <p:nvPr/>
            </p:nvSpPr>
            <p:spPr>
              <a:xfrm>
                <a:off x="3557925" y="4478541"/>
                <a:ext cx="358601" cy="358601"/>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67"/>
                <a:endParaRPr lang="en-US" sz="1633">
                  <a:solidFill>
                    <a:prstClr val="white"/>
                  </a:solidFill>
                </a:endParaRPr>
              </a:p>
            </p:txBody>
          </p:sp>
          <p:sp>
            <p:nvSpPr>
              <p:cNvPr id="8" name="Oval 7">
                <a:extLst>
                  <a:ext uri="{FF2B5EF4-FFF2-40B4-BE49-F238E27FC236}">
                    <a16:creationId xmlns:a16="http://schemas.microsoft.com/office/drawing/2014/main" id="{81E91D62-9162-904A-B4F6-B913B6DC39FE}"/>
                  </a:ext>
                </a:extLst>
              </p:cNvPr>
              <p:cNvSpPr/>
              <p:nvPr/>
            </p:nvSpPr>
            <p:spPr>
              <a:xfrm>
                <a:off x="5790631" y="4030752"/>
                <a:ext cx="358601" cy="358601"/>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67"/>
                <a:endParaRPr lang="en-US" sz="1633">
                  <a:solidFill>
                    <a:prstClr val="white"/>
                  </a:solidFill>
                </a:endParaRPr>
              </a:p>
            </p:txBody>
          </p:sp>
          <p:sp>
            <p:nvSpPr>
              <p:cNvPr id="9" name="Oval 8">
                <a:extLst>
                  <a:ext uri="{FF2B5EF4-FFF2-40B4-BE49-F238E27FC236}">
                    <a16:creationId xmlns:a16="http://schemas.microsoft.com/office/drawing/2014/main" id="{7916A9F3-7D2E-BF41-8C47-9D694A2BCE5F}"/>
                  </a:ext>
                </a:extLst>
              </p:cNvPr>
              <p:cNvSpPr/>
              <p:nvPr/>
            </p:nvSpPr>
            <p:spPr>
              <a:xfrm>
                <a:off x="4219228" y="3617953"/>
                <a:ext cx="358601" cy="358601"/>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67"/>
                <a:endParaRPr lang="en-US" sz="1633">
                  <a:solidFill>
                    <a:prstClr val="white"/>
                  </a:solidFill>
                </a:endParaRPr>
              </a:p>
            </p:txBody>
          </p:sp>
        </p:grpSp>
      </p:grpSp>
      <p:sp>
        <p:nvSpPr>
          <p:cNvPr id="15" name="TextBox 14">
            <a:extLst>
              <a:ext uri="{FF2B5EF4-FFF2-40B4-BE49-F238E27FC236}">
                <a16:creationId xmlns:a16="http://schemas.microsoft.com/office/drawing/2014/main" id="{78D88A40-9B3E-9948-B192-A97E7BD2840A}"/>
              </a:ext>
            </a:extLst>
          </p:cNvPr>
          <p:cNvSpPr txBox="1"/>
          <p:nvPr/>
        </p:nvSpPr>
        <p:spPr>
          <a:xfrm>
            <a:off x="3471878" y="1232543"/>
            <a:ext cx="2501647" cy="846194"/>
          </a:xfrm>
          <a:prstGeom prst="rect">
            <a:avLst/>
          </a:prstGeom>
          <a:noFill/>
        </p:spPr>
        <p:txBody>
          <a:bodyPr wrap="none" rtlCol="0">
            <a:spAutoFit/>
          </a:bodyPr>
          <a:lstStyle/>
          <a:p>
            <a:pPr defTabSz="685867"/>
            <a:r>
              <a:rPr lang="en-US" sz="1633" dirty="0">
                <a:solidFill>
                  <a:prstClr val="black"/>
                </a:solidFill>
                <a:latin typeface="Calibri"/>
              </a:rPr>
              <a:t>71 simulation ensemble</a:t>
            </a:r>
          </a:p>
          <a:p>
            <a:pPr defTabSz="685867"/>
            <a:r>
              <a:rPr lang="en-US" sz="1633" dirty="0">
                <a:solidFill>
                  <a:prstClr val="black"/>
                </a:solidFill>
                <a:latin typeface="Calibri"/>
              </a:rPr>
              <a:t>19 selected for Hudson Bay</a:t>
            </a:r>
          </a:p>
          <a:p>
            <a:pPr defTabSz="685867"/>
            <a:r>
              <a:rPr lang="en-US" sz="1633" dirty="0">
                <a:solidFill>
                  <a:prstClr val="black"/>
                </a:solidFill>
                <a:latin typeface="Calibri"/>
              </a:rPr>
              <a:t>5 for NEMO</a:t>
            </a:r>
          </a:p>
        </p:txBody>
      </p:sp>
      <p:grpSp>
        <p:nvGrpSpPr>
          <p:cNvPr id="16" name="Group 15"/>
          <p:cNvGrpSpPr/>
          <p:nvPr/>
        </p:nvGrpSpPr>
        <p:grpSpPr>
          <a:xfrm>
            <a:off x="1523521" y="2135397"/>
            <a:ext cx="9050535" cy="4611327"/>
            <a:chOff x="198405" y="1916916"/>
            <a:chExt cx="9778134" cy="5520097"/>
          </a:xfrm>
        </p:grpSpPr>
        <p:sp>
          <p:nvSpPr>
            <p:cNvPr id="17" name="Shape 313"/>
            <p:cNvSpPr/>
            <p:nvPr/>
          </p:nvSpPr>
          <p:spPr>
            <a:xfrm>
              <a:off x="518527" y="1916916"/>
              <a:ext cx="8731303" cy="714378"/>
            </a:xfrm>
            <a:prstGeom prst="round2DiagRect">
              <a:avLst>
                <a:gd name="adj1" fmla="val 16667"/>
                <a:gd name="adj2" fmla="val 0"/>
              </a:avLst>
            </a:prstGeom>
            <a:solidFill>
              <a:schemeClr val="lt1">
                <a:alpha val="0"/>
              </a:schemeClr>
            </a:solidFill>
            <a:ln>
              <a:noFill/>
            </a:ln>
          </p:spPr>
          <p:txBody>
            <a:bodyPr lIns="91425" tIns="45700" rIns="91425" bIns="45700" anchor="t" anchorCtr="0">
              <a:noAutofit/>
            </a:bodyPr>
            <a:lstStyle/>
            <a:p>
              <a:pPr defTabSz="413332" eaLnBrk="0" fontAlgn="base" hangingPunct="0">
                <a:lnSpc>
                  <a:spcPct val="90000"/>
                </a:lnSpc>
                <a:buClr>
                  <a:srgbClr val="17365D"/>
                </a:buClr>
                <a:buSzPct val="25000"/>
              </a:pPr>
              <a:r>
                <a:rPr lang="en-CA" sz="2960" b="1" dirty="0">
                  <a:solidFill>
                    <a:srgbClr val="17365D"/>
                  </a:solidFill>
                  <a:latin typeface="Calibri"/>
                  <a:ea typeface="Calibri"/>
                  <a:cs typeface="Calibri"/>
                  <a:sym typeface="Calibri"/>
                </a:rPr>
                <a:t>    Historical Control</a:t>
              </a:r>
              <a:r>
                <a:rPr lang="en-CA" sz="2960" dirty="0">
                  <a:solidFill>
                    <a:srgbClr val="17365D"/>
                  </a:solidFill>
                  <a:latin typeface="Calibri"/>
                  <a:ea typeface="Calibri"/>
                  <a:cs typeface="Calibri"/>
                  <a:sym typeface="Calibri"/>
                </a:rPr>
                <a:t>                             </a:t>
              </a:r>
              <a:r>
                <a:rPr lang="en-CA" sz="2960" b="1" dirty="0">
                  <a:solidFill>
                    <a:srgbClr val="17365D"/>
                  </a:solidFill>
                  <a:latin typeface="Calibri"/>
                  <a:ea typeface="Calibri"/>
                  <a:cs typeface="Calibri"/>
                  <a:sym typeface="Calibri"/>
                </a:rPr>
                <a:t>Future</a:t>
              </a:r>
            </a:p>
          </p:txBody>
        </p:sp>
        <p:cxnSp>
          <p:nvCxnSpPr>
            <p:cNvPr id="18" name="Shape 314"/>
            <p:cNvCxnSpPr/>
            <p:nvPr/>
          </p:nvCxnSpPr>
          <p:spPr>
            <a:xfrm>
              <a:off x="357158" y="7034232"/>
              <a:ext cx="3651270" cy="0"/>
            </a:xfrm>
            <a:prstGeom prst="straightConnector1">
              <a:avLst/>
            </a:prstGeom>
            <a:noFill/>
            <a:ln w="28575" cap="flat" cmpd="sng">
              <a:solidFill>
                <a:srgbClr val="17365D"/>
              </a:solidFill>
              <a:prstDash val="solid"/>
              <a:round/>
              <a:headEnd type="none" w="med" len="med"/>
              <a:tailEnd type="stealth" w="lg" len="lg"/>
            </a:ln>
          </p:spPr>
        </p:cxnSp>
        <p:cxnSp>
          <p:nvCxnSpPr>
            <p:cNvPr id="19" name="Shape 315"/>
            <p:cNvCxnSpPr/>
            <p:nvPr/>
          </p:nvCxnSpPr>
          <p:spPr>
            <a:xfrm>
              <a:off x="4405307" y="7034232"/>
              <a:ext cx="5165410" cy="0"/>
            </a:xfrm>
            <a:prstGeom prst="straightConnector1">
              <a:avLst/>
            </a:prstGeom>
            <a:noFill/>
            <a:ln w="28575" cap="flat" cmpd="sng">
              <a:solidFill>
                <a:srgbClr val="17365D"/>
              </a:solidFill>
              <a:prstDash val="solid"/>
              <a:round/>
              <a:headEnd type="none" w="med" len="med"/>
              <a:tailEnd type="stealth" w="lg" len="lg"/>
            </a:ln>
          </p:spPr>
        </p:cxnSp>
        <p:sp>
          <p:nvSpPr>
            <p:cNvPr id="20" name="Shape 316"/>
            <p:cNvSpPr txBox="1"/>
            <p:nvPr/>
          </p:nvSpPr>
          <p:spPr>
            <a:xfrm>
              <a:off x="198405" y="7034233"/>
              <a:ext cx="641780" cy="339267"/>
            </a:xfrm>
            <a:prstGeom prst="rect">
              <a:avLst/>
            </a:prstGeom>
            <a:noFill/>
            <a:ln>
              <a:noFill/>
            </a:ln>
          </p:spPr>
          <p:txBody>
            <a:bodyPr lIns="91425" tIns="45700" rIns="91425" bIns="45700" anchor="t" anchorCtr="0">
              <a:noAutofit/>
            </a:bodyPr>
            <a:lstStyle/>
            <a:p>
              <a:pPr defTabSz="413332" eaLnBrk="0" fontAlgn="base" hangingPunct="0">
                <a:buClr>
                  <a:srgbClr val="17365D"/>
                </a:buClr>
                <a:buSzPct val="25000"/>
              </a:pPr>
              <a:r>
                <a:rPr lang="en-CA" sz="1400" dirty="0">
                  <a:solidFill>
                    <a:srgbClr val="17365D"/>
                  </a:solidFill>
                  <a:ea typeface="Arial"/>
                  <a:cs typeface="Arial"/>
                  <a:sym typeface="Arial"/>
                </a:rPr>
                <a:t>1980</a:t>
              </a:r>
            </a:p>
          </p:txBody>
        </p:sp>
        <p:sp>
          <p:nvSpPr>
            <p:cNvPr id="21" name="Shape 317"/>
            <p:cNvSpPr txBox="1"/>
            <p:nvPr/>
          </p:nvSpPr>
          <p:spPr>
            <a:xfrm>
              <a:off x="3452803" y="7080959"/>
              <a:ext cx="641780" cy="339267"/>
            </a:xfrm>
            <a:prstGeom prst="rect">
              <a:avLst/>
            </a:prstGeom>
            <a:noFill/>
            <a:ln>
              <a:noFill/>
            </a:ln>
          </p:spPr>
          <p:txBody>
            <a:bodyPr lIns="91425" tIns="45700" rIns="91425" bIns="45700" anchor="t" anchorCtr="0">
              <a:noAutofit/>
            </a:bodyPr>
            <a:lstStyle/>
            <a:p>
              <a:pPr defTabSz="413332" eaLnBrk="0" fontAlgn="base" hangingPunct="0">
                <a:buClr>
                  <a:srgbClr val="17365D"/>
                </a:buClr>
                <a:buSzPct val="25000"/>
              </a:pPr>
              <a:r>
                <a:rPr lang="en-CA" sz="1400" dirty="0">
                  <a:solidFill>
                    <a:srgbClr val="17365D"/>
                  </a:solidFill>
                  <a:ea typeface="Arial"/>
                  <a:cs typeface="Arial"/>
                  <a:sym typeface="Arial"/>
                </a:rPr>
                <a:t>2005</a:t>
              </a:r>
            </a:p>
          </p:txBody>
        </p:sp>
        <p:sp>
          <p:nvSpPr>
            <p:cNvPr id="22" name="Shape 318"/>
            <p:cNvSpPr txBox="1"/>
            <p:nvPr/>
          </p:nvSpPr>
          <p:spPr>
            <a:xfrm>
              <a:off x="4325933" y="7091843"/>
              <a:ext cx="641780" cy="339267"/>
            </a:xfrm>
            <a:prstGeom prst="rect">
              <a:avLst/>
            </a:prstGeom>
            <a:noFill/>
            <a:ln>
              <a:noFill/>
            </a:ln>
          </p:spPr>
          <p:txBody>
            <a:bodyPr lIns="91425" tIns="45700" rIns="91425" bIns="45700" anchor="t" anchorCtr="0">
              <a:noAutofit/>
            </a:bodyPr>
            <a:lstStyle/>
            <a:p>
              <a:pPr defTabSz="413332" eaLnBrk="0" fontAlgn="base" hangingPunct="0">
                <a:buClr>
                  <a:srgbClr val="17365D"/>
                </a:buClr>
                <a:buSzPct val="25000"/>
              </a:pPr>
              <a:r>
                <a:rPr lang="en-CA" sz="1400" dirty="0">
                  <a:solidFill>
                    <a:srgbClr val="17365D"/>
                  </a:solidFill>
                  <a:ea typeface="Arial"/>
                  <a:cs typeface="Arial"/>
                  <a:sym typeface="Arial"/>
                </a:rPr>
                <a:t>2006</a:t>
              </a:r>
            </a:p>
          </p:txBody>
        </p:sp>
        <p:sp>
          <p:nvSpPr>
            <p:cNvPr id="23" name="Shape 319"/>
            <p:cNvSpPr txBox="1"/>
            <p:nvPr/>
          </p:nvSpPr>
          <p:spPr>
            <a:xfrm>
              <a:off x="8928940" y="7097746"/>
              <a:ext cx="641780" cy="339267"/>
            </a:xfrm>
            <a:prstGeom prst="rect">
              <a:avLst/>
            </a:prstGeom>
            <a:noFill/>
            <a:ln>
              <a:noFill/>
            </a:ln>
          </p:spPr>
          <p:txBody>
            <a:bodyPr lIns="91425" tIns="45700" rIns="91425" bIns="45700" anchor="t" anchorCtr="0">
              <a:noAutofit/>
            </a:bodyPr>
            <a:lstStyle/>
            <a:p>
              <a:pPr defTabSz="413332" eaLnBrk="0" fontAlgn="base" hangingPunct="0">
                <a:buClr>
                  <a:srgbClr val="17365D"/>
                </a:buClr>
                <a:buSzPct val="25000"/>
              </a:pPr>
              <a:r>
                <a:rPr lang="en-CA" sz="1400">
                  <a:solidFill>
                    <a:srgbClr val="17365D"/>
                  </a:solidFill>
                  <a:ea typeface="Arial"/>
                  <a:cs typeface="Arial"/>
                  <a:sym typeface="Arial"/>
                </a:rPr>
                <a:t>2070</a:t>
              </a:r>
            </a:p>
          </p:txBody>
        </p:sp>
        <p:sp>
          <p:nvSpPr>
            <p:cNvPr id="24" name="Shape 320"/>
            <p:cNvSpPr/>
            <p:nvPr/>
          </p:nvSpPr>
          <p:spPr>
            <a:xfrm>
              <a:off x="277780" y="2441332"/>
              <a:ext cx="4550421" cy="4354770"/>
            </a:xfrm>
            <a:prstGeom prst="round2DiagRect">
              <a:avLst>
                <a:gd name="adj1" fmla="val 16667"/>
                <a:gd name="adj2" fmla="val 0"/>
              </a:avLst>
            </a:prstGeom>
            <a:solidFill>
              <a:schemeClr val="lt1">
                <a:alpha val="0"/>
              </a:schemeClr>
            </a:solidFill>
            <a:ln>
              <a:noFill/>
            </a:ln>
          </p:spPr>
          <p:txBody>
            <a:bodyPr lIns="91425" tIns="45700" rIns="91425" bIns="45700" anchor="t" anchorCtr="0">
              <a:noAutofit/>
            </a:bodyPr>
            <a:lstStyle/>
            <a:p>
              <a:pPr marL="342903" indent="-342903" defTabSz="413332" eaLnBrk="0" fontAlgn="base" hangingPunct="0">
                <a:lnSpc>
                  <a:spcPct val="90000"/>
                </a:lnSpc>
                <a:buClr>
                  <a:srgbClr val="17365D"/>
                </a:buClr>
                <a:buSzPct val="97349"/>
                <a:buFont typeface="Arial"/>
                <a:buChar char="•"/>
              </a:pPr>
              <a:r>
                <a:rPr lang="en-CA" sz="2800" dirty="0">
                  <a:solidFill>
                    <a:srgbClr val="FF0000"/>
                  </a:solidFill>
                  <a:latin typeface="Calibri"/>
                  <a:ea typeface="Calibri"/>
                  <a:cs typeface="Calibri"/>
                  <a:sym typeface="Calibri"/>
                </a:rPr>
                <a:t>ERA-Interim</a:t>
              </a:r>
              <a:r>
                <a:rPr lang="en-CA" sz="2800" dirty="0">
                  <a:solidFill>
                    <a:srgbClr val="17365D"/>
                  </a:solidFill>
                  <a:latin typeface="Calibri"/>
                  <a:ea typeface="Calibri"/>
                  <a:cs typeface="Calibri"/>
                  <a:sym typeface="Calibri"/>
                </a:rPr>
                <a:t>  </a:t>
              </a:r>
            </a:p>
            <a:p>
              <a:pPr marL="342903" indent="-342903" defTabSz="413332" eaLnBrk="0" fontAlgn="base" hangingPunct="0">
                <a:lnSpc>
                  <a:spcPct val="90000"/>
                </a:lnSpc>
                <a:buClr>
                  <a:srgbClr val="17365D"/>
                </a:buClr>
              </a:pPr>
              <a:endParaRPr sz="1400" dirty="0">
                <a:solidFill>
                  <a:srgbClr val="17365D"/>
                </a:solidFill>
                <a:latin typeface="Calibri"/>
                <a:ea typeface="Calibri"/>
                <a:cs typeface="Calibri"/>
                <a:sym typeface="Calibri"/>
              </a:endParaRPr>
            </a:p>
            <a:p>
              <a:pPr marL="342903" indent="-342903" defTabSz="413332" eaLnBrk="0" fontAlgn="base" hangingPunct="0">
                <a:lnSpc>
                  <a:spcPct val="90000"/>
                </a:lnSpc>
                <a:buClr>
                  <a:srgbClr val="17365D"/>
                </a:buClr>
                <a:buSzPct val="97349"/>
                <a:buFont typeface="Arial"/>
                <a:buChar char="•"/>
              </a:pPr>
              <a:r>
                <a:rPr lang="en-CA" sz="2800" dirty="0">
                  <a:solidFill>
                    <a:srgbClr val="FF0000"/>
                  </a:solidFill>
                  <a:latin typeface="Calibri"/>
                  <a:ea typeface="Calibri"/>
                  <a:cs typeface="Calibri"/>
                  <a:sym typeface="Calibri"/>
                </a:rPr>
                <a:t>MIROC</a:t>
              </a:r>
            </a:p>
            <a:p>
              <a:pPr defTabSz="413332" eaLnBrk="0" fontAlgn="base" hangingPunct="0">
                <a:lnSpc>
                  <a:spcPct val="90000"/>
                </a:lnSpc>
                <a:buClr>
                  <a:srgbClr val="17365D"/>
                </a:buClr>
              </a:pPr>
              <a:endParaRPr sz="1200" dirty="0">
                <a:solidFill>
                  <a:srgbClr val="17365D"/>
                </a:solidFill>
                <a:latin typeface="Calibri"/>
                <a:ea typeface="Calibri"/>
                <a:cs typeface="Calibri"/>
                <a:sym typeface="Calibri"/>
              </a:endParaRPr>
            </a:p>
            <a:p>
              <a:pPr defTabSz="413332" eaLnBrk="0" fontAlgn="base" hangingPunct="0">
                <a:lnSpc>
                  <a:spcPct val="90000"/>
                </a:lnSpc>
                <a:buClr>
                  <a:srgbClr val="17365D"/>
                </a:buClr>
              </a:pPr>
              <a:endParaRPr sz="1200" dirty="0">
                <a:solidFill>
                  <a:srgbClr val="17365D"/>
                </a:solidFill>
                <a:latin typeface="Calibri"/>
                <a:ea typeface="Calibri"/>
                <a:cs typeface="Calibri"/>
                <a:sym typeface="Calibri"/>
              </a:endParaRPr>
            </a:p>
            <a:p>
              <a:pPr defTabSz="413332" eaLnBrk="0" fontAlgn="base" hangingPunct="0">
                <a:lnSpc>
                  <a:spcPct val="90000"/>
                </a:lnSpc>
                <a:buClr>
                  <a:srgbClr val="17365D"/>
                </a:buClr>
              </a:pPr>
              <a:endParaRPr sz="1200" dirty="0">
                <a:solidFill>
                  <a:srgbClr val="17365D"/>
                </a:solidFill>
                <a:latin typeface="Calibri"/>
                <a:ea typeface="Calibri"/>
                <a:cs typeface="Calibri"/>
                <a:sym typeface="Calibri"/>
              </a:endParaRPr>
            </a:p>
            <a:p>
              <a:pPr defTabSz="413332" eaLnBrk="0" fontAlgn="base" hangingPunct="0">
                <a:lnSpc>
                  <a:spcPct val="90000"/>
                </a:lnSpc>
                <a:buClr>
                  <a:srgbClr val="17365D"/>
                </a:buClr>
              </a:pPr>
              <a:endParaRPr sz="1200" dirty="0">
                <a:solidFill>
                  <a:srgbClr val="17365D"/>
                </a:solidFill>
                <a:latin typeface="Calibri"/>
                <a:ea typeface="Calibri"/>
                <a:cs typeface="Calibri"/>
                <a:sym typeface="Calibri"/>
              </a:endParaRPr>
            </a:p>
            <a:p>
              <a:pPr defTabSz="413332" eaLnBrk="0" fontAlgn="base" hangingPunct="0">
                <a:lnSpc>
                  <a:spcPct val="90000"/>
                </a:lnSpc>
                <a:buClr>
                  <a:srgbClr val="17365D"/>
                </a:buClr>
              </a:pPr>
              <a:endParaRPr sz="1200" dirty="0">
                <a:solidFill>
                  <a:srgbClr val="17365D"/>
                </a:solidFill>
                <a:latin typeface="Calibri"/>
                <a:ea typeface="Calibri"/>
                <a:cs typeface="Calibri"/>
                <a:sym typeface="Calibri"/>
              </a:endParaRPr>
            </a:p>
            <a:p>
              <a:pPr marL="342903" indent="-342903" defTabSz="413332" eaLnBrk="0" fontAlgn="base" hangingPunct="0">
                <a:lnSpc>
                  <a:spcPct val="90000"/>
                </a:lnSpc>
                <a:buClr>
                  <a:srgbClr val="17365D"/>
                </a:buClr>
                <a:buSzPct val="97349"/>
                <a:buFont typeface="Arial"/>
                <a:buChar char="•"/>
              </a:pPr>
              <a:r>
                <a:rPr lang="en-CA" sz="2800" dirty="0">
                  <a:solidFill>
                    <a:srgbClr val="FF0000"/>
                  </a:solidFill>
                  <a:latin typeface="Calibri"/>
                  <a:ea typeface="Calibri"/>
                  <a:cs typeface="Calibri"/>
                  <a:sym typeface="Calibri"/>
                </a:rPr>
                <a:t>MRI-CGCM3</a:t>
              </a:r>
            </a:p>
            <a:p>
              <a:pPr defTabSz="413332" eaLnBrk="0" fontAlgn="base" hangingPunct="0">
                <a:lnSpc>
                  <a:spcPct val="90000"/>
                </a:lnSpc>
                <a:buClr>
                  <a:srgbClr val="17365D"/>
                </a:buClr>
                <a:buSzPct val="25000"/>
              </a:pPr>
              <a:r>
                <a:rPr lang="en-CA" sz="900" dirty="0">
                  <a:solidFill>
                    <a:srgbClr val="17365D"/>
                  </a:solidFill>
                  <a:latin typeface="Calibri"/>
                  <a:ea typeface="Calibri"/>
                  <a:cs typeface="Calibri"/>
                  <a:sym typeface="Calibri"/>
                </a:rPr>
                <a:t>  </a:t>
              </a:r>
            </a:p>
            <a:p>
              <a:pPr defTabSz="413332" eaLnBrk="0" fontAlgn="base" hangingPunct="0">
                <a:lnSpc>
                  <a:spcPct val="90000"/>
                </a:lnSpc>
                <a:buClr>
                  <a:srgbClr val="17365D"/>
                </a:buClr>
              </a:pPr>
              <a:endParaRPr sz="900" dirty="0">
                <a:solidFill>
                  <a:srgbClr val="17365D"/>
                </a:solidFill>
                <a:latin typeface="Calibri"/>
                <a:ea typeface="Calibri"/>
                <a:cs typeface="Calibri"/>
                <a:sym typeface="Calibri"/>
              </a:endParaRPr>
            </a:p>
            <a:p>
              <a:pPr defTabSz="413332" eaLnBrk="0" fontAlgn="base" hangingPunct="0">
                <a:lnSpc>
                  <a:spcPct val="90000"/>
                </a:lnSpc>
                <a:buClr>
                  <a:srgbClr val="17365D"/>
                </a:buClr>
              </a:pPr>
              <a:endParaRPr sz="900" dirty="0">
                <a:solidFill>
                  <a:srgbClr val="17365D"/>
                </a:solidFill>
                <a:latin typeface="Calibri"/>
                <a:ea typeface="Calibri"/>
                <a:cs typeface="Calibri"/>
                <a:sym typeface="Calibri"/>
              </a:endParaRPr>
            </a:p>
            <a:p>
              <a:pPr defTabSz="413332" eaLnBrk="0" fontAlgn="base" hangingPunct="0">
                <a:lnSpc>
                  <a:spcPct val="90000"/>
                </a:lnSpc>
                <a:buClr>
                  <a:srgbClr val="17365D"/>
                </a:buClr>
              </a:pPr>
              <a:endParaRPr sz="1100" dirty="0">
                <a:solidFill>
                  <a:srgbClr val="17365D"/>
                </a:solidFill>
                <a:latin typeface="Calibri"/>
                <a:ea typeface="Calibri"/>
                <a:cs typeface="Calibri"/>
                <a:sym typeface="Calibri"/>
              </a:endParaRPr>
            </a:p>
            <a:p>
              <a:pPr marL="342903" indent="-342903" defTabSz="413332" eaLnBrk="0" fontAlgn="base" hangingPunct="0">
                <a:lnSpc>
                  <a:spcPct val="90000"/>
                </a:lnSpc>
                <a:buClr>
                  <a:srgbClr val="17365D"/>
                </a:buClr>
                <a:buSzPct val="97349"/>
                <a:buFont typeface="Arial"/>
                <a:buChar char="•"/>
              </a:pPr>
              <a:r>
                <a:rPr lang="en-CA" sz="2800" dirty="0">
                  <a:solidFill>
                    <a:srgbClr val="FF0000"/>
                  </a:solidFill>
                  <a:latin typeface="Calibri"/>
                  <a:ea typeface="Calibri"/>
                  <a:cs typeface="Calibri"/>
                  <a:sym typeface="Calibri"/>
                </a:rPr>
                <a:t>GFDL-CM3</a:t>
              </a:r>
            </a:p>
            <a:p>
              <a:pPr defTabSz="413332" eaLnBrk="0" fontAlgn="base" hangingPunct="0">
                <a:lnSpc>
                  <a:spcPct val="90000"/>
                </a:lnSpc>
                <a:buClr>
                  <a:srgbClr val="17365D"/>
                </a:buClr>
              </a:pPr>
              <a:endParaRPr sz="2800" dirty="0">
                <a:solidFill>
                  <a:srgbClr val="17365D"/>
                </a:solidFill>
                <a:latin typeface="Calibri"/>
                <a:ea typeface="Calibri"/>
                <a:cs typeface="Calibri"/>
                <a:sym typeface="Calibri"/>
              </a:endParaRPr>
            </a:p>
          </p:txBody>
        </p:sp>
        <p:sp>
          <p:nvSpPr>
            <p:cNvPr id="25" name="Shape 321"/>
            <p:cNvSpPr/>
            <p:nvPr/>
          </p:nvSpPr>
          <p:spPr>
            <a:xfrm>
              <a:off x="4008431" y="2430453"/>
              <a:ext cx="5968108" cy="4445028"/>
            </a:xfrm>
            <a:prstGeom prst="round2DiagRect">
              <a:avLst>
                <a:gd name="adj1" fmla="val 16667"/>
                <a:gd name="adj2" fmla="val 0"/>
              </a:avLst>
            </a:prstGeom>
            <a:solidFill>
              <a:schemeClr val="lt1">
                <a:alpha val="0"/>
              </a:schemeClr>
            </a:solidFill>
            <a:ln>
              <a:noFill/>
            </a:ln>
          </p:spPr>
          <p:txBody>
            <a:bodyPr lIns="91425" tIns="45700" rIns="91425" bIns="45700" anchor="t" anchorCtr="0">
              <a:noAutofit/>
            </a:bodyPr>
            <a:lstStyle/>
            <a:p>
              <a:pPr marL="342903" indent="-342903" defTabSz="413332" eaLnBrk="0" fontAlgn="base" hangingPunct="0">
                <a:lnSpc>
                  <a:spcPct val="90000"/>
                </a:lnSpc>
                <a:buClr>
                  <a:srgbClr val="17365D"/>
                </a:buClr>
                <a:buSzPct val="97349"/>
                <a:buFont typeface="Arial"/>
                <a:buChar char="•"/>
              </a:pPr>
              <a:r>
                <a:rPr lang="en-CA" sz="2540" dirty="0">
                  <a:solidFill>
                    <a:srgbClr val="17365D"/>
                  </a:solidFill>
                  <a:latin typeface="Calibri"/>
                  <a:ea typeface="Calibri"/>
                  <a:cs typeface="Calibri"/>
                  <a:sym typeface="Calibri"/>
                </a:rPr>
                <a:t>MIROC Regulated RCP 4.5</a:t>
              </a:r>
            </a:p>
            <a:p>
              <a:pPr marL="342903" indent="-342903" defTabSz="413332" eaLnBrk="0" fontAlgn="base" hangingPunct="0">
                <a:lnSpc>
                  <a:spcPct val="90000"/>
                </a:lnSpc>
                <a:buClr>
                  <a:srgbClr val="17365D"/>
                </a:buClr>
                <a:buSzPct val="97349"/>
                <a:buFont typeface="Arial"/>
                <a:buChar char="•"/>
              </a:pPr>
              <a:r>
                <a:rPr lang="en-CA" sz="2540" dirty="0">
                  <a:solidFill>
                    <a:srgbClr val="17365D"/>
                  </a:solidFill>
                  <a:latin typeface="Calibri"/>
                  <a:ea typeface="Calibri"/>
                  <a:cs typeface="Calibri"/>
                  <a:sym typeface="Calibri"/>
                </a:rPr>
                <a:t>MIROC Naturalized RCP 4.5</a:t>
              </a:r>
            </a:p>
            <a:p>
              <a:pPr marL="342903" indent="-342903" defTabSz="413332" eaLnBrk="0" fontAlgn="base" hangingPunct="0">
                <a:lnSpc>
                  <a:spcPct val="90000"/>
                </a:lnSpc>
                <a:buClr>
                  <a:srgbClr val="17365D"/>
                </a:buClr>
                <a:buSzPct val="97349"/>
                <a:buFont typeface="Arial"/>
                <a:buChar char="•"/>
              </a:pPr>
              <a:r>
                <a:rPr lang="en-CA" sz="2540" dirty="0">
                  <a:solidFill>
                    <a:srgbClr val="FF0000"/>
                  </a:solidFill>
                  <a:latin typeface="Calibri"/>
                  <a:ea typeface="Calibri"/>
                  <a:cs typeface="Calibri"/>
                  <a:sym typeface="Calibri"/>
                </a:rPr>
                <a:t>MIROC Regulated RCP 8.5</a:t>
              </a:r>
            </a:p>
            <a:p>
              <a:pPr marL="342903" indent="-342903" defTabSz="413332" eaLnBrk="0" fontAlgn="base" hangingPunct="0">
                <a:lnSpc>
                  <a:spcPct val="90000"/>
                </a:lnSpc>
                <a:buClr>
                  <a:srgbClr val="17365D"/>
                </a:buClr>
                <a:buSzPct val="97349"/>
                <a:buFont typeface="Arial"/>
                <a:buChar char="•"/>
              </a:pPr>
              <a:r>
                <a:rPr lang="en-CA" sz="2540" dirty="0">
                  <a:solidFill>
                    <a:srgbClr val="FF0000"/>
                  </a:solidFill>
                  <a:latin typeface="Calibri"/>
                  <a:ea typeface="Calibri"/>
                  <a:cs typeface="Calibri"/>
                  <a:sym typeface="Calibri"/>
                </a:rPr>
                <a:t>MIROC Naturalized RCP 8.5</a:t>
              </a:r>
              <a:endParaRPr sz="2540" dirty="0">
                <a:solidFill>
                  <a:srgbClr val="FF0000"/>
                </a:solidFill>
                <a:latin typeface="Calibri"/>
                <a:ea typeface="Calibri"/>
                <a:cs typeface="Calibri"/>
                <a:sym typeface="Calibri"/>
              </a:endParaRPr>
            </a:p>
            <a:p>
              <a:pPr marL="342903" indent="-342903" defTabSz="413332" eaLnBrk="0" fontAlgn="base" hangingPunct="0">
                <a:lnSpc>
                  <a:spcPct val="90000"/>
                </a:lnSpc>
                <a:buClr>
                  <a:srgbClr val="17365D"/>
                </a:buClr>
                <a:buSzPct val="97349"/>
                <a:buFont typeface="Arial"/>
                <a:buChar char="•"/>
              </a:pPr>
              <a:r>
                <a:rPr lang="en-CA" sz="2540" dirty="0">
                  <a:solidFill>
                    <a:srgbClr val="17365D"/>
                  </a:solidFill>
                  <a:latin typeface="Calibri"/>
                  <a:ea typeface="Calibri"/>
                  <a:cs typeface="Calibri"/>
                  <a:sym typeface="Calibri"/>
                </a:rPr>
                <a:t>MRI-CGCM3 Regulated RCP 4.5</a:t>
              </a:r>
            </a:p>
            <a:p>
              <a:pPr marL="342903" indent="-342903" defTabSz="413332" eaLnBrk="0" fontAlgn="base" hangingPunct="0">
                <a:lnSpc>
                  <a:spcPct val="90000"/>
                </a:lnSpc>
                <a:buClr>
                  <a:srgbClr val="17365D"/>
                </a:buClr>
                <a:buSzPct val="97349"/>
                <a:buFont typeface="Arial"/>
                <a:buChar char="•"/>
              </a:pPr>
              <a:r>
                <a:rPr lang="en-CA" sz="2540" dirty="0">
                  <a:solidFill>
                    <a:srgbClr val="17365D"/>
                  </a:solidFill>
                  <a:latin typeface="Calibri"/>
                  <a:ea typeface="Calibri"/>
                  <a:cs typeface="Calibri"/>
                  <a:sym typeface="Calibri"/>
                </a:rPr>
                <a:t>MRI-CGCM3 Naturalized RCP 4.5</a:t>
              </a:r>
            </a:p>
            <a:p>
              <a:pPr marL="342903" indent="-342903" defTabSz="413332" eaLnBrk="0" fontAlgn="base" hangingPunct="0">
                <a:lnSpc>
                  <a:spcPct val="90000"/>
                </a:lnSpc>
                <a:buClr>
                  <a:srgbClr val="17365D"/>
                </a:buClr>
                <a:buSzPct val="97349"/>
                <a:buFont typeface="Arial"/>
                <a:buChar char="•"/>
              </a:pPr>
              <a:r>
                <a:rPr lang="en-CA" sz="2540" dirty="0">
                  <a:solidFill>
                    <a:srgbClr val="FF0000"/>
                  </a:solidFill>
                  <a:latin typeface="Calibri"/>
                  <a:ea typeface="Calibri"/>
                  <a:cs typeface="Calibri"/>
                  <a:sym typeface="Calibri"/>
                </a:rPr>
                <a:t>MRI-CGCM3 Regulated RCP 8.5</a:t>
              </a:r>
            </a:p>
            <a:p>
              <a:pPr marL="342903" indent="-342903" defTabSz="413332" eaLnBrk="0" fontAlgn="base" hangingPunct="0">
                <a:lnSpc>
                  <a:spcPct val="90000"/>
                </a:lnSpc>
                <a:buClr>
                  <a:srgbClr val="17365D"/>
                </a:buClr>
                <a:buSzPct val="97349"/>
                <a:buFont typeface="Arial"/>
                <a:buChar char="•"/>
              </a:pPr>
              <a:r>
                <a:rPr lang="en-CA" sz="2540" dirty="0">
                  <a:solidFill>
                    <a:srgbClr val="FF0000"/>
                  </a:solidFill>
                  <a:latin typeface="Calibri"/>
                  <a:ea typeface="Calibri"/>
                  <a:cs typeface="Calibri"/>
                  <a:sym typeface="Calibri"/>
                </a:rPr>
                <a:t>MRI-CGCM3 Naturalized RCP 8.5</a:t>
              </a:r>
            </a:p>
            <a:p>
              <a:pPr marL="342903" indent="-342903" defTabSz="413332" eaLnBrk="0" fontAlgn="base" hangingPunct="0">
                <a:lnSpc>
                  <a:spcPct val="90000"/>
                </a:lnSpc>
                <a:buClr>
                  <a:srgbClr val="17365D"/>
                </a:buClr>
                <a:buSzPct val="97349"/>
                <a:buFont typeface="Arial"/>
                <a:buChar char="•"/>
              </a:pPr>
              <a:r>
                <a:rPr lang="en-CA" sz="2540" dirty="0">
                  <a:solidFill>
                    <a:srgbClr val="17365D"/>
                  </a:solidFill>
                  <a:latin typeface="Calibri"/>
                  <a:ea typeface="Calibri"/>
                  <a:cs typeface="Calibri"/>
                  <a:sym typeface="Calibri"/>
                </a:rPr>
                <a:t>GFDL-CM3 Regulated RCP 4.5</a:t>
              </a:r>
            </a:p>
            <a:p>
              <a:pPr marL="342903" indent="-342903" defTabSz="413332" eaLnBrk="0" fontAlgn="base" hangingPunct="0">
                <a:lnSpc>
                  <a:spcPct val="90000"/>
                </a:lnSpc>
                <a:buClr>
                  <a:srgbClr val="17365D"/>
                </a:buClr>
                <a:buSzPct val="97349"/>
                <a:buFont typeface="Arial"/>
                <a:buChar char="•"/>
              </a:pPr>
              <a:r>
                <a:rPr lang="en-CA" sz="2540" dirty="0">
                  <a:solidFill>
                    <a:srgbClr val="17365D"/>
                  </a:solidFill>
                  <a:latin typeface="Calibri"/>
                  <a:ea typeface="Calibri"/>
                  <a:cs typeface="Calibri"/>
                  <a:sym typeface="Calibri"/>
                </a:rPr>
                <a:t>GFDL-CM3 Naturalized RCP 4.5</a:t>
              </a:r>
              <a:r>
                <a:rPr lang="en-CA" sz="2800" dirty="0">
                  <a:solidFill>
                    <a:srgbClr val="17365D"/>
                  </a:solidFill>
                  <a:latin typeface="Calibri"/>
                  <a:ea typeface="Calibri"/>
                  <a:cs typeface="Calibri"/>
                  <a:sym typeface="Calibri"/>
                </a:rPr>
                <a:t>  </a:t>
              </a:r>
            </a:p>
          </p:txBody>
        </p:sp>
        <p:cxnSp>
          <p:nvCxnSpPr>
            <p:cNvPr id="26" name="Shape 322"/>
            <p:cNvCxnSpPr/>
            <p:nvPr/>
          </p:nvCxnSpPr>
          <p:spPr>
            <a:xfrm rot="10800000" flipH="1">
              <a:off x="2262167" y="2906705"/>
              <a:ext cx="1764220" cy="590694"/>
            </a:xfrm>
            <a:prstGeom prst="straightConnector1">
              <a:avLst/>
            </a:prstGeom>
            <a:noFill/>
            <a:ln w="28575" cap="flat" cmpd="sng">
              <a:solidFill>
                <a:srgbClr val="17365D"/>
              </a:solidFill>
              <a:prstDash val="solid"/>
              <a:round/>
              <a:headEnd type="none" w="med" len="med"/>
              <a:tailEnd type="stealth" w="lg" len="lg"/>
            </a:ln>
          </p:spPr>
        </p:cxnSp>
        <p:cxnSp>
          <p:nvCxnSpPr>
            <p:cNvPr id="27" name="Shape 323"/>
            <p:cNvCxnSpPr/>
            <p:nvPr/>
          </p:nvCxnSpPr>
          <p:spPr>
            <a:xfrm rot="10800000" flipH="1">
              <a:off x="2262167" y="3303582"/>
              <a:ext cx="1832412" cy="193817"/>
            </a:xfrm>
            <a:prstGeom prst="straightConnector1">
              <a:avLst/>
            </a:prstGeom>
            <a:noFill/>
            <a:ln w="28575" cap="flat" cmpd="sng">
              <a:solidFill>
                <a:srgbClr val="17365D"/>
              </a:solidFill>
              <a:prstDash val="solid"/>
              <a:round/>
              <a:headEnd type="none" w="med" len="med"/>
              <a:tailEnd type="stealth" w="lg" len="lg"/>
            </a:ln>
          </p:spPr>
        </p:cxnSp>
        <p:cxnSp>
          <p:nvCxnSpPr>
            <p:cNvPr id="28" name="Shape 324"/>
            <p:cNvCxnSpPr/>
            <p:nvPr/>
          </p:nvCxnSpPr>
          <p:spPr>
            <a:xfrm>
              <a:off x="2262167" y="3497402"/>
              <a:ext cx="1782180" cy="193817"/>
            </a:xfrm>
            <a:prstGeom prst="straightConnector1">
              <a:avLst/>
            </a:prstGeom>
            <a:noFill/>
            <a:ln w="28575" cap="flat" cmpd="sng">
              <a:solidFill>
                <a:srgbClr val="17365D"/>
              </a:solidFill>
              <a:prstDash val="solid"/>
              <a:round/>
              <a:headEnd type="none" w="med" len="med"/>
              <a:tailEnd type="stealth" w="lg" len="lg"/>
            </a:ln>
          </p:spPr>
        </p:cxnSp>
        <p:cxnSp>
          <p:nvCxnSpPr>
            <p:cNvPr id="29" name="Shape 325"/>
            <p:cNvCxnSpPr/>
            <p:nvPr/>
          </p:nvCxnSpPr>
          <p:spPr>
            <a:xfrm>
              <a:off x="2262167" y="3497403"/>
              <a:ext cx="1782180" cy="581452"/>
            </a:xfrm>
            <a:prstGeom prst="straightConnector1">
              <a:avLst/>
            </a:prstGeom>
            <a:noFill/>
            <a:ln w="28575" cap="flat" cmpd="sng">
              <a:solidFill>
                <a:srgbClr val="17365D"/>
              </a:solidFill>
              <a:prstDash val="solid"/>
              <a:round/>
              <a:headEnd type="none" w="med" len="med"/>
              <a:tailEnd type="stealth" w="lg" len="lg"/>
            </a:ln>
          </p:spPr>
        </p:cxnSp>
        <p:cxnSp>
          <p:nvCxnSpPr>
            <p:cNvPr id="30" name="Shape 326"/>
            <p:cNvCxnSpPr/>
            <p:nvPr/>
          </p:nvCxnSpPr>
          <p:spPr>
            <a:xfrm rot="10800000" flipH="1">
              <a:off x="3030030" y="4747026"/>
              <a:ext cx="1137149" cy="158751"/>
            </a:xfrm>
            <a:prstGeom prst="straightConnector1">
              <a:avLst/>
            </a:prstGeom>
            <a:noFill/>
            <a:ln w="28575" cap="flat" cmpd="sng">
              <a:solidFill>
                <a:srgbClr val="17365D"/>
              </a:solidFill>
              <a:prstDash val="solid"/>
              <a:round/>
              <a:headEnd type="none" w="med" len="med"/>
              <a:tailEnd type="stealth" w="lg" len="lg"/>
            </a:ln>
          </p:spPr>
        </p:cxnSp>
        <p:cxnSp>
          <p:nvCxnSpPr>
            <p:cNvPr id="31" name="Shape 327"/>
            <p:cNvCxnSpPr/>
            <p:nvPr/>
          </p:nvCxnSpPr>
          <p:spPr>
            <a:xfrm>
              <a:off x="3030030" y="4905777"/>
              <a:ext cx="1137149" cy="223443"/>
            </a:xfrm>
            <a:prstGeom prst="straightConnector1">
              <a:avLst/>
            </a:prstGeom>
            <a:noFill/>
            <a:ln w="28575" cap="flat" cmpd="sng">
              <a:solidFill>
                <a:srgbClr val="17365D"/>
              </a:solidFill>
              <a:prstDash val="solid"/>
              <a:round/>
              <a:headEnd type="none" w="med" len="med"/>
              <a:tailEnd type="stealth" w="lg" len="lg"/>
            </a:ln>
          </p:spPr>
        </p:cxnSp>
        <p:cxnSp>
          <p:nvCxnSpPr>
            <p:cNvPr id="32" name="Shape 328"/>
            <p:cNvCxnSpPr/>
            <p:nvPr/>
          </p:nvCxnSpPr>
          <p:spPr>
            <a:xfrm rot="10800000" flipH="1">
              <a:off x="2910951" y="5876474"/>
              <a:ext cx="1312686" cy="119062"/>
            </a:xfrm>
            <a:prstGeom prst="straightConnector1">
              <a:avLst/>
            </a:prstGeom>
            <a:noFill/>
            <a:ln w="28575" cap="flat" cmpd="sng">
              <a:solidFill>
                <a:srgbClr val="17365D"/>
              </a:solidFill>
              <a:prstDash val="solid"/>
              <a:round/>
              <a:headEnd type="none" w="med" len="med"/>
              <a:tailEnd type="stealth" w="lg" len="lg"/>
            </a:ln>
          </p:spPr>
        </p:cxnSp>
        <p:cxnSp>
          <p:nvCxnSpPr>
            <p:cNvPr id="33" name="Shape 329"/>
            <p:cNvCxnSpPr/>
            <p:nvPr/>
          </p:nvCxnSpPr>
          <p:spPr>
            <a:xfrm>
              <a:off x="2910951" y="6006416"/>
              <a:ext cx="1256228" cy="287895"/>
            </a:xfrm>
            <a:prstGeom prst="straightConnector1">
              <a:avLst/>
            </a:prstGeom>
            <a:noFill/>
            <a:ln w="28575" cap="flat" cmpd="sng">
              <a:solidFill>
                <a:srgbClr val="17365D"/>
              </a:solidFill>
              <a:prstDash val="solid"/>
              <a:round/>
              <a:headEnd type="none" w="med" len="med"/>
              <a:tailEnd type="stealth" w="lg" len="lg"/>
            </a:ln>
          </p:spPr>
        </p:cxnSp>
        <p:cxnSp>
          <p:nvCxnSpPr>
            <p:cNvPr id="34" name="Shape 326"/>
            <p:cNvCxnSpPr/>
            <p:nvPr/>
          </p:nvCxnSpPr>
          <p:spPr>
            <a:xfrm flipV="1">
              <a:off x="3058923" y="4444478"/>
              <a:ext cx="1164714" cy="461030"/>
            </a:xfrm>
            <a:prstGeom prst="straightConnector1">
              <a:avLst/>
            </a:prstGeom>
            <a:noFill/>
            <a:ln w="28575" cap="flat" cmpd="sng">
              <a:solidFill>
                <a:srgbClr val="17365D"/>
              </a:solidFill>
              <a:prstDash val="solid"/>
              <a:round/>
              <a:headEnd type="none" w="med" len="med"/>
              <a:tailEnd type="stealth" w="lg" len="lg"/>
            </a:ln>
          </p:spPr>
        </p:cxnSp>
        <p:cxnSp>
          <p:nvCxnSpPr>
            <p:cNvPr id="35" name="Shape 327"/>
            <p:cNvCxnSpPr/>
            <p:nvPr/>
          </p:nvCxnSpPr>
          <p:spPr>
            <a:xfrm>
              <a:off x="3030029" y="4926468"/>
              <a:ext cx="1193608" cy="561297"/>
            </a:xfrm>
            <a:prstGeom prst="straightConnector1">
              <a:avLst/>
            </a:prstGeom>
            <a:noFill/>
            <a:ln w="28575" cap="flat" cmpd="sng">
              <a:solidFill>
                <a:srgbClr val="17365D"/>
              </a:solidFill>
              <a:prstDash val="solid"/>
              <a:round/>
              <a:headEnd type="none" w="med" len="med"/>
              <a:tailEnd type="stealth" w="lg" len="lg"/>
            </a:ln>
          </p:spPr>
        </p:cxnSp>
      </p:grpSp>
      <p:sp>
        <p:nvSpPr>
          <p:cNvPr id="38" name="Rectangle 37"/>
          <p:cNvSpPr/>
          <p:nvPr/>
        </p:nvSpPr>
        <p:spPr>
          <a:xfrm>
            <a:off x="5937940" y="1501269"/>
            <a:ext cx="2742790" cy="846194"/>
          </a:xfrm>
          <a:prstGeom prst="rect">
            <a:avLst/>
          </a:prstGeom>
        </p:spPr>
        <p:txBody>
          <a:bodyPr wrap="square">
            <a:spAutoFit/>
          </a:bodyPr>
          <a:lstStyle/>
          <a:p>
            <a:pPr defTabSz="413332" eaLnBrk="0" fontAlgn="base" hangingPunct="0">
              <a:spcBef>
                <a:spcPct val="0"/>
              </a:spcBef>
              <a:spcAft>
                <a:spcPct val="0"/>
              </a:spcAft>
            </a:pPr>
            <a:r>
              <a:rPr lang="en-CA" sz="1633" dirty="0">
                <a:solidFill>
                  <a:srgbClr val="000000"/>
                </a:solidFill>
              </a:rPr>
              <a:t>Bias Corrected Forcing Fields Provided by </a:t>
            </a:r>
            <a:r>
              <a:rPr lang="en-CA" sz="1633" dirty="0" err="1">
                <a:solidFill>
                  <a:srgbClr val="000000"/>
                </a:solidFill>
              </a:rPr>
              <a:t>Ouranos</a:t>
            </a:r>
            <a:endParaRPr lang="en-CA" sz="1633" dirty="0">
              <a:solidFill>
                <a:srgbClr val="000000"/>
              </a:solidFill>
            </a:endParaRPr>
          </a:p>
        </p:txBody>
      </p:sp>
      <p:sp>
        <p:nvSpPr>
          <p:cNvPr id="39" name="TextBox 38"/>
          <p:cNvSpPr txBox="1"/>
          <p:nvPr/>
        </p:nvSpPr>
        <p:spPr>
          <a:xfrm>
            <a:off x="6749244" y="147302"/>
            <a:ext cx="3710485" cy="846194"/>
          </a:xfrm>
          <a:prstGeom prst="rect">
            <a:avLst/>
          </a:prstGeom>
          <a:noFill/>
        </p:spPr>
        <p:txBody>
          <a:bodyPr wrap="square" rtlCol="0">
            <a:spAutoFit/>
          </a:bodyPr>
          <a:lstStyle/>
          <a:p>
            <a:pPr marL="259232" indent="-259232" defTabSz="413332" eaLnBrk="0" fontAlgn="base" hangingPunct="0">
              <a:spcBef>
                <a:spcPct val="0"/>
              </a:spcBef>
              <a:spcAft>
                <a:spcPct val="0"/>
              </a:spcAft>
              <a:buFont typeface="Arial" panose="020B0604020202020204" pitchFamily="34" charset="0"/>
              <a:buChar char="•"/>
            </a:pPr>
            <a:r>
              <a:rPr lang="en-CA" sz="1633" dirty="0">
                <a:solidFill>
                  <a:srgbClr val="FF0000"/>
                </a:solidFill>
              </a:rPr>
              <a:t>Experiments labelled in red also included the BLINGv0-DIC biogeochemical model</a:t>
            </a:r>
          </a:p>
        </p:txBody>
      </p:sp>
    </p:spTree>
    <p:extLst>
      <p:ext uri="{BB962C8B-B14F-4D97-AF65-F5344CB8AC3E}">
        <p14:creationId xmlns:p14="http://schemas.microsoft.com/office/powerpoint/2010/main" val="24253290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WenQuanYi Zen Hei Sharp"/>
        <a:cs typeface="WenQuanYi Zen Hei Sharp"/>
      </a:majorFont>
      <a:minorFont>
        <a:latin typeface="Arial"/>
        <a:ea typeface="WenQuanYi Zen Hei Sharp"/>
        <a:cs typeface="WenQuanYi Zen Hei Sharp"/>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WenQuanYi Zen Hei Sharp"/>
        <a:cs typeface="WenQuanYi Zen Hei Sharp"/>
      </a:majorFont>
      <a:minorFont>
        <a:latin typeface="Arial"/>
        <a:ea typeface="WenQuanYi Zen Hei Sharp"/>
        <a:cs typeface="WenQuanYi Zen Hei Sharp"/>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WenQuanYi Zen Hei Sharp"/>
        <a:cs typeface="WenQuanYi Zen Hei Sharp"/>
      </a:majorFont>
      <a:minorFont>
        <a:latin typeface="Arial"/>
        <a:ea typeface="WenQuanYi Zen Hei Sharp"/>
        <a:cs typeface="WenQuanYi Zen Hei Sharp"/>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1250</TotalTime>
  <Words>1489</Words>
  <Application>Microsoft Office PowerPoint</Application>
  <PresentationFormat>Widescreen</PresentationFormat>
  <Paragraphs>229</Paragraphs>
  <Slides>29</Slides>
  <Notes>5</Notes>
  <HiddenSlides>0</HiddenSlides>
  <MMClips>0</MMClips>
  <ScaleCrop>false</ScaleCrop>
  <HeadingPairs>
    <vt:vector size="6" baseType="variant">
      <vt:variant>
        <vt:lpstr>Fonts Used</vt:lpstr>
      </vt:variant>
      <vt:variant>
        <vt:i4>5</vt:i4>
      </vt:variant>
      <vt:variant>
        <vt:lpstr>Theme</vt:lpstr>
      </vt:variant>
      <vt:variant>
        <vt:i4>19</vt:i4>
      </vt:variant>
      <vt:variant>
        <vt:lpstr>Slide Titles</vt:lpstr>
      </vt:variant>
      <vt:variant>
        <vt:i4>29</vt:i4>
      </vt:variant>
    </vt:vector>
  </HeadingPairs>
  <TitlesOfParts>
    <vt:vector size="53" baseType="lpstr">
      <vt:lpstr>Arial</vt:lpstr>
      <vt:lpstr>Calibri</vt:lpstr>
      <vt:lpstr>Calibri Light</vt:lpstr>
      <vt:lpstr>Times New Roman</vt:lpstr>
      <vt:lpstr>Wingdings</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Sea-ice and Freshwater-marine coupling: freshwater-marine interaction and integration of modeling and observational data</vt:lpstr>
      <vt:lpstr>Integration Aspects</vt:lpstr>
      <vt:lpstr>PowerPoint Presentation</vt:lpstr>
      <vt:lpstr>PowerPoint Presentation</vt:lpstr>
      <vt:lpstr>PowerPoint Presentation</vt:lpstr>
      <vt:lpstr>PowerPoint Presentation</vt:lpstr>
      <vt:lpstr>PowerPoint Presentation</vt:lpstr>
      <vt:lpstr>ANHA NEMO Configuration in the HBC</vt:lpstr>
      <vt:lpstr>PowerPoint Presentation</vt:lpstr>
      <vt:lpstr>NEMO – BaySys Mooring Comparisons</vt:lpstr>
      <vt:lpstr>   Hudson Bay Complex 2016-2018 baseline evaluation, Part I: Atmospheric and river discharge conditions J. V. Lukovich, Andrew Tefs, Shabnam Jafarikhasragh, Clark Pennelly, Paul G. Myers, Tricia A. Stadnyk, Kevin Sydor, Karen Wong, Michael Vieira, David Landry, Julienne C. Stroeve, D.G. Barber                               </vt:lpstr>
      <vt:lpstr>Freshwater (FW) budgets</vt:lpstr>
      <vt:lpstr>In summer, the mean circulation of the bay is not cyclonic but consists of multiple small cyclonic and anticyclonic features, with the mean flow directed through the center of the bay</vt:lpstr>
      <vt:lpstr>Dmitrenko et al., Atmospheric forcing facilitates cross-shelf exchange in Hudson Bay</vt:lpstr>
      <vt:lpstr>PowerPoint Presentation</vt:lpstr>
      <vt:lpstr>Coastal modelling</vt:lpstr>
      <vt:lpstr>PowerPoint Presentation</vt:lpstr>
      <vt:lpstr>PowerPoint Presentation</vt:lpstr>
      <vt:lpstr>Temporal Analysis</vt:lpstr>
      <vt:lpstr>Climate Change vs Regulation Impacts </vt:lpstr>
      <vt:lpstr>PowerPoint Presentation</vt:lpstr>
      <vt:lpstr>PowerPoint Presentation</vt:lpstr>
      <vt:lpstr>PowerPoint Presentation</vt:lpstr>
      <vt:lpstr>PowerPoint Presentation</vt:lpstr>
      <vt:lpstr>PowerPoint Presentation</vt:lpstr>
      <vt:lpstr>PowerPoint Presentation</vt:lpstr>
      <vt:lpstr>HBC FW Budgets and Marine Exchanges</vt:lpstr>
      <vt:lpstr>2015 Winter Mixed Layers – Climate Runs</vt:lpstr>
      <vt:lpstr>Carbon system response to climate change from BLING in Hudson Bay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Sea-ice and Freshwater-marine coupling: freshwater-marine interaction and integration of modeling and observational data</dc:title>
  <dc:creator>Paul</dc:creator>
  <cp:lastModifiedBy>David Landry</cp:lastModifiedBy>
  <cp:revision>37</cp:revision>
  <dcterms:created xsi:type="dcterms:W3CDTF">2021-02-17T00:35:41Z</dcterms:created>
  <dcterms:modified xsi:type="dcterms:W3CDTF">2021-02-18T17:22:25Z</dcterms:modified>
</cp:coreProperties>
</file>