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991" r:id="rId4"/>
    <p:sldId id="265" r:id="rId5"/>
    <p:sldId id="26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32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654DE-AF89-4D91-8B86-76050B2DD9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651B102A-BA1B-4339-A8BD-4AF1942152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C524336A-D5C4-4199-AB9B-AC53AAFCDF8B}"/>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5" name="Footer Placeholder 4">
            <a:extLst>
              <a:ext uri="{FF2B5EF4-FFF2-40B4-BE49-F238E27FC236}">
                <a16:creationId xmlns:a16="http://schemas.microsoft.com/office/drawing/2014/main" id="{16EFC78E-AC7C-4E91-9DF9-05C2C5A8BE1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E728F66-FB7E-4D34-84E5-E23D17E0A524}"/>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3739560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F5F86-C3A2-4FA7-9276-B6B1AA5F7A8E}"/>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FCE4072-DB91-4EAD-9A50-54F6B777DB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9F469A7-8E80-44D6-9D7C-F9623D7980B8}"/>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5" name="Footer Placeholder 4">
            <a:extLst>
              <a:ext uri="{FF2B5EF4-FFF2-40B4-BE49-F238E27FC236}">
                <a16:creationId xmlns:a16="http://schemas.microsoft.com/office/drawing/2014/main" id="{D95FA1E8-25A0-43B0-B7E4-835B66962AC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95E9A0C-86BD-49CE-99E8-0C7D4AD45835}"/>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1658636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228DA6-46D2-406E-8436-FC8FB61D552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768350A-8E1A-4C01-B2B1-0134EA10D8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70E2835-0A16-4D18-B50F-1AF3FCDF67EC}"/>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5" name="Footer Placeholder 4">
            <a:extLst>
              <a:ext uri="{FF2B5EF4-FFF2-40B4-BE49-F238E27FC236}">
                <a16:creationId xmlns:a16="http://schemas.microsoft.com/office/drawing/2014/main" id="{7FA04D82-384B-45DA-954B-1CF70AE6808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D3D6D12-C5BB-4A77-9681-8CE0AA00FBB2}"/>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263164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F4183-8D9F-44DC-939B-7B691FED699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175D9AC-BCB1-4EAD-8E79-836E710DD6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0CF368C-99F2-4B5F-B3CA-293B8B74546F}"/>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5" name="Footer Placeholder 4">
            <a:extLst>
              <a:ext uri="{FF2B5EF4-FFF2-40B4-BE49-F238E27FC236}">
                <a16:creationId xmlns:a16="http://schemas.microsoft.com/office/drawing/2014/main" id="{D7544F88-62EB-4733-B863-55436CBEDD1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D6E5002-9143-4683-B83B-DE778CFF18A3}"/>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96739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73D20-46EB-4D00-9AB8-18E55270D7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366EE317-CF66-4685-B086-1C0FE4D7C6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058FF4-FD41-4B26-867F-41ED90547D4C}"/>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5" name="Footer Placeholder 4">
            <a:extLst>
              <a:ext uri="{FF2B5EF4-FFF2-40B4-BE49-F238E27FC236}">
                <a16:creationId xmlns:a16="http://schemas.microsoft.com/office/drawing/2014/main" id="{E36A39A7-97E0-4D82-8133-785F30A69A4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1D6D176-F192-4ECE-9924-944A9346F3F4}"/>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2821258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42E4A-62A4-42AE-963B-3A6888F8BCC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29A3754-DABA-4011-913B-5655045D67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12B2F1B4-3F3F-4A20-A949-D3F031E904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A56FD009-C26B-4AC7-B6B6-E2607CF31092}"/>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6" name="Footer Placeholder 5">
            <a:extLst>
              <a:ext uri="{FF2B5EF4-FFF2-40B4-BE49-F238E27FC236}">
                <a16:creationId xmlns:a16="http://schemas.microsoft.com/office/drawing/2014/main" id="{1246BF8B-E38D-41B1-B9AD-1384F8B2012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D691483-E0D6-40C0-A102-452768E30452}"/>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1404720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924E5-EF6E-4BC7-B2EE-0F2A9F9A89B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70B903E-A169-4552-B2F7-252F100B5C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B32B7C-854C-4FDC-ADEB-6D279D158CF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1D626110-D24B-4C3C-922C-19BCAB708E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ADD31E-CE9C-4403-93FD-80557E88EF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981F47C-7A67-4785-84DC-620317B7DE1F}"/>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8" name="Footer Placeholder 7">
            <a:extLst>
              <a:ext uri="{FF2B5EF4-FFF2-40B4-BE49-F238E27FC236}">
                <a16:creationId xmlns:a16="http://schemas.microsoft.com/office/drawing/2014/main" id="{73698551-13D5-49B6-B509-29951DC987C7}"/>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1B0C306-EA8D-43D3-8EF2-C1F74ECC4CEA}"/>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1574722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908A-E349-4778-8508-88E6BC51E53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C509B51-6C3B-49C8-BAA2-04BED83F03E4}"/>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4" name="Footer Placeholder 3">
            <a:extLst>
              <a:ext uri="{FF2B5EF4-FFF2-40B4-BE49-F238E27FC236}">
                <a16:creationId xmlns:a16="http://schemas.microsoft.com/office/drawing/2014/main" id="{1F50D509-0F9A-4293-8E06-77ECE5E7F505}"/>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F75AC0E-3B73-4E2A-A076-4A6078543C52}"/>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780229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728D37-2E97-45B0-B92C-BF12194C0ADB}"/>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3" name="Footer Placeholder 2">
            <a:extLst>
              <a:ext uri="{FF2B5EF4-FFF2-40B4-BE49-F238E27FC236}">
                <a16:creationId xmlns:a16="http://schemas.microsoft.com/office/drawing/2014/main" id="{1EB58A27-C9DF-4684-B000-70BC7E445B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96275439-7CEA-4E7A-9698-ABE7D604C01C}"/>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608854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A8A0B-C911-4763-83EE-3F6E7D4184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E5ED3594-D838-45A0-AC01-CFE4B2EA80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3FFE2ED8-D9EB-4D01-B473-724BD34AAD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67501F-819D-426C-9350-603A08D8D978}"/>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6" name="Footer Placeholder 5">
            <a:extLst>
              <a:ext uri="{FF2B5EF4-FFF2-40B4-BE49-F238E27FC236}">
                <a16:creationId xmlns:a16="http://schemas.microsoft.com/office/drawing/2014/main" id="{801030A3-8F30-48AB-B32F-C8F630CA3C8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83E84A8-5F57-454B-97A2-3D58D8EFD9C3}"/>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998689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76FC4-1588-4F7B-82B1-9E91A6001B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840D167D-68D3-4A05-BE04-951EBF2FC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1725A37-86BB-47E5-8D89-FE2FECC0AD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5BD1E3-9E52-44F0-8B6F-F1F6628592F9}"/>
              </a:ext>
            </a:extLst>
          </p:cNvPr>
          <p:cNvSpPr>
            <a:spLocks noGrp="1"/>
          </p:cNvSpPr>
          <p:nvPr>
            <p:ph type="dt" sz="half" idx="10"/>
          </p:nvPr>
        </p:nvSpPr>
        <p:spPr/>
        <p:txBody>
          <a:bodyPr/>
          <a:lstStyle/>
          <a:p>
            <a:fld id="{A3AE3CC3-A013-4C48-AFAD-404FBDC56B94}" type="datetimeFigureOut">
              <a:rPr lang="en-CA" smtClean="0"/>
              <a:t>2021-02-22</a:t>
            </a:fld>
            <a:endParaRPr lang="en-CA"/>
          </a:p>
        </p:txBody>
      </p:sp>
      <p:sp>
        <p:nvSpPr>
          <p:cNvPr id="6" name="Footer Placeholder 5">
            <a:extLst>
              <a:ext uri="{FF2B5EF4-FFF2-40B4-BE49-F238E27FC236}">
                <a16:creationId xmlns:a16="http://schemas.microsoft.com/office/drawing/2014/main" id="{1232968E-5C13-4C74-BD78-09B90A1C92F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2749371-5DF2-400E-976F-B097D39663F9}"/>
              </a:ext>
            </a:extLst>
          </p:cNvPr>
          <p:cNvSpPr>
            <a:spLocks noGrp="1"/>
          </p:cNvSpPr>
          <p:nvPr>
            <p:ph type="sldNum" sz="quarter" idx="12"/>
          </p:nvPr>
        </p:nvSpPr>
        <p:spPr/>
        <p:txBody>
          <a:bodyPr/>
          <a:lstStyle/>
          <a:p>
            <a:fld id="{F4CBEE53-397C-43D3-910F-996062A3A605}" type="slidenum">
              <a:rPr lang="en-CA" smtClean="0"/>
              <a:t>‹#›</a:t>
            </a:fld>
            <a:endParaRPr lang="en-CA"/>
          </a:p>
        </p:txBody>
      </p:sp>
    </p:spTree>
    <p:extLst>
      <p:ext uri="{BB962C8B-B14F-4D97-AF65-F5344CB8AC3E}">
        <p14:creationId xmlns:p14="http://schemas.microsoft.com/office/powerpoint/2010/main" val="3844231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5A1450-89A5-49AB-AA3F-696203F0F3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B63D12B-7E53-4455-A4BB-ACAED3A3AA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4C6F8EE-9058-4102-8C0E-F0467B011B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AE3CC3-A013-4C48-AFAD-404FBDC56B94}" type="datetimeFigureOut">
              <a:rPr lang="en-CA" smtClean="0"/>
              <a:t>2021-02-22</a:t>
            </a:fld>
            <a:endParaRPr lang="en-CA"/>
          </a:p>
        </p:txBody>
      </p:sp>
      <p:sp>
        <p:nvSpPr>
          <p:cNvPr id="5" name="Footer Placeholder 4">
            <a:extLst>
              <a:ext uri="{FF2B5EF4-FFF2-40B4-BE49-F238E27FC236}">
                <a16:creationId xmlns:a16="http://schemas.microsoft.com/office/drawing/2014/main" id="{89CF27A2-3E7F-4FF0-B983-BB433AD6C6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58F42F1B-BFCC-4DE2-A697-98563A2339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CBEE53-397C-43D3-910F-996062A3A605}" type="slidenum">
              <a:rPr lang="en-CA" smtClean="0"/>
              <a:t>‹#›</a:t>
            </a:fld>
            <a:endParaRPr lang="en-CA"/>
          </a:p>
        </p:txBody>
      </p:sp>
    </p:spTree>
    <p:extLst>
      <p:ext uri="{BB962C8B-B14F-4D97-AF65-F5344CB8AC3E}">
        <p14:creationId xmlns:p14="http://schemas.microsoft.com/office/powerpoint/2010/main" val="1798819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D7B06-E154-4C4C-9757-59134481EBB7}"/>
              </a:ext>
            </a:extLst>
          </p:cNvPr>
          <p:cNvSpPr>
            <a:spLocks noGrp="1"/>
          </p:cNvSpPr>
          <p:nvPr>
            <p:ph type="ctrTitle"/>
          </p:nvPr>
        </p:nvSpPr>
        <p:spPr/>
        <p:txBody>
          <a:bodyPr>
            <a:normAutofit/>
          </a:bodyPr>
          <a:lstStyle/>
          <a:p>
            <a:r>
              <a:rPr lang="en-US" b="1" dirty="0" err="1"/>
              <a:t>BaySys</a:t>
            </a:r>
            <a:r>
              <a:rPr lang="en-US" b="1" dirty="0"/>
              <a:t> SSC Meeting</a:t>
            </a:r>
            <a:br>
              <a:rPr lang="en-US" dirty="0"/>
            </a:br>
            <a:r>
              <a:rPr lang="en-US" sz="3600" dirty="0"/>
              <a:t>Feb 18, 2021</a:t>
            </a:r>
            <a:br>
              <a:rPr lang="en-US" sz="3600" dirty="0"/>
            </a:br>
            <a:r>
              <a:rPr lang="en-US" sz="3600" dirty="0"/>
              <a:t>MS Teams</a:t>
            </a:r>
            <a:endParaRPr lang="en-CA" sz="3600" dirty="0"/>
          </a:p>
        </p:txBody>
      </p:sp>
      <p:pic>
        <p:nvPicPr>
          <p:cNvPr id="3" name="Picture 2">
            <a:extLst>
              <a:ext uri="{FF2B5EF4-FFF2-40B4-BE49-F238E27FC236}">
                <a16:creationId xmlns:a16="http://schemas.microsoft.com/office/drawing/2014/main" id="{0A729B46-EB94-428A-B999-0C3808CA5905}"/>
              </a:ext>
            </a:extLst>
          </p:cNvPr>
          <p:cNvPicPr>
            <a:picLocks noChangeAspect="1"/>
          </p:cNvPicPr>
          <p:nvPr/>
        </p:nvPicPr>
        <p:blipFill>
          <a:blip r:embed="rId2"/>
          <a:stretch>
            <a:fillRect/>
          </a:stretch>
        </p:blipFill>
        <p:spPr>
          <a:xfrm>
            <a:off x="9926096" y="341822"/>
            <a:ext cx="1483807" cy="660399"/>
          </a:xfrm>
          <a:prstGeom prst="rect">
            <a:avLst/>
          </a:prstGeom>
        </p:spPr>
      </p:pic>
      <p:pic>
        <p:nvPicPr>
          <p:cNvPr id="6" name="Picture 5" descr="Logo, company name&#10;&#10;Description automatically generated">
            <a:extLst>
              <a:ext uri="{FF2B5EF4-FFF2-40B4-BE49-F238E27FC236}">
                <a16:creationId xmlns:a16="http://schemas.microsoft.com/office/drawing/2014/main" id="{81CAEDF4-A6D7-48C6-A97D-6CE71481E6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7727" y="321179"/>
            <a:ext cx="1477233" cy="701686"/>
          </a:xfrm>
          <a:prstGeom prst="rect">
            <a:avLst/>
          </a:prstGeom>
        </p:spPr>
      </p:pic>
      <p:pic>
        <p:nvPicPr>
          <p:cNvPr id="11" name="Picture 10" descr="Company name&#10;&#10;Description automatically generated with medium confidence">
            <a:extLst>
              <a:ext uri="{FF2B5EF4-FFF2-40B4-BE49-F238E27FC236}">
                <a16:creationId xmlns:a16="http://schemas.microsoft.com/office/drawing/2014/main" id="{27D02511-6DEF-468A-8AFD-C4B10A2B53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7727" y="5006771"/>
            <a:ext cx="10676545" cy="1562235"/>
          </a:xfrm>
          <a:prstGeom prst="rect">
            <a:avLst/>
          </a:prstGeom>
        </p:spPr>
      </p:pic>
    </p:spTree>
    <p:extLst>
      <p:ext uri="{BB962C8B-B14F-4D97-AF65-F5344CB8AC3E}">
        <p14:creationId xmlns:p14="http://schemas.microsoft.com/office/powerpoint/2010/main" val="2479514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73807-1501-477F-B9A1-8872135F5727}"/>
              </a:ext>
            </a:extLst>
          </p:cNvPr>
          <p:cNvSpPr>
            <a:spLocks noGrp="1"/>
          </p:cNvSpPr>
          <p:nvPr>
            <p:ph type="title"/>
          </p:nvPr>
        </p:nvSpPr>
        <p:spPr>
          <a:xfrm>
            <a:off x="838200" y="365126"/>
            <a:ext cx="10515600" cy="960336"/>
          </a:xfrm>
        </p:spPr>
        <p:txBody>
          <a:bodyPr>
            <a:normAutofit/>
          </a:bodyPr>
          <a:lstStyle/>
          <a:p>
            <a:pPr algn="ctr"/>
            <a:r>
              <a:rPr lang="en-US" sz="4000" b="1" dirty="0" err="1"/>
              <a:t>BaySys</a:t>
            </a:r>
            <a:r>
              <a:rPr lang="en-US" sz="4000" b="1" dirty="0"/>
              <a:t> Schedule Update</a:t>
            </a:r>
            <a:endParaRPr lang="en-CA" sz="4000" b="1" dirty="0"/>
          </a:p>
        </p:txBody>
      </p:sp>
      <p:sp>
        <p:nvSpPr>
          <p:cNvPr id="3" name="Content Placeholder 2">
            <a:extLst>
              <a:ext uri="{FF2B5EF4-FFF2-40B4-BE49-F238E27FC236}">
                <a16:creationId xmlns:a16="http://schemas.microsoft.com/office/drawing/2014/main" id="{1557B28D-E4AC-4EC3-86C2-0393E033B724}"/>
              </a:ext>
            </a:extLst>
          </p:cNvPr>
          <p:cNvSpPr>
            <a:spLocks noGrp="1"/>
          </p:cNvSpPr>
          <p:nvPr>
            <p:ph idx="1"/>
          </p:nvPr>
        </p:nvSpPr>
        <p:spPr>
          <a:xfrm>
            <a:off x="838200" y="1325462"/>
            <a:ext cx="10515600" cy="5427675"/>
          </a:xfrm>
        </p:spPr>
        <p:txBody>
          <a:bodyPr>
            <a:normAutofit fontScale="92500" lnSpcReduction="10000"/>
          </a:bodyPr>
          <a:lstStyle/>
          <a:p>
            <a:r>
              <a:rPr lang="en-US" sz="2400" b="1" dirty="0"/>
              <a:t>Phase 1 Report </a:t>
            </a:r>
            <a:r>
              <a:rPr lang="en-US" sz="2400" dirty="0"/>
              <a:t>– final version target Feb 31, 2021</a:t>
            </a:r>
          </a:p>
          <a:p>
            <a:pPr lvl="1"/>
            <a:r>
              <a:rPr lang="en-US" sz="2200" dirty="0"/>
              <a:t>updating maps, station details, and formatting </a:t>
            </a:r>
          </a:p>
          <a:p>
            <a:endParaRPr lang="en-US" sz="2400" b="1" dirty="0"/>
          </a:p>
          <a:p>
            <a:r>
              <a:rPr lang="en-US" sz="2400" b="1" dirty="0"/>
              <a:t>Phase 2 Report </a:t>
            </a:r>
            <a:r>
              <a:rPr lang="en-US" sz="2400" dirty="0"/>
              <a:t>– completed draft target March 31, 2021</a:t>
            </a:r>
          </a:p>
          <a:p>
            <a:pPr lvl="1"/>
            <a:r>
              <a:rPr lang="en-US" sz="2200" dirty="0"/>
              <a:t>Chapter 4 – Integration</a:t>
            </a:r>
          </a:p>
          <a:p>
            <a:pPr lvl="1"/>
            <a:r>
              <a:rPr lang="en-US" sz="2200" dirty="0"/>
              <a:t>Chapter 5 – Gaps, and Future Recommendations</a:t>
            </a:r>
          </a:p>
          <a:p>
            <a:endParaRPr lang="en-US" sz="2400" b="1" dirty="0"/>
          </a:p>
          <a:p>
            <a:r>
              <a:rPr lang="en-US" sz="2400" b="1" dirty="0" err="1"/>
              <a:t>BaySys</a:t>
            </a:r>
            <a:r>
              <a:rPr lang="en-US" sz="2400" b="1" dirty="0"/>
              <a:t> Overview Manuscript </a:t>
            </a:r>
            <a:r>
              <a:rPr lang="en-US" sz="2400" dirty="0"/>
              <a:t>– submission target March 31, 2021</a:t>
            </a:r>
          </a:p>
          <a:p>
            <a:pPr lvl="1"/>
            <a:r>
              <a:rPr lang="en-US" sz="2200" dirty="0"/>
              <a:t>Using results from Chapter 3 sections of the Phase 2 report</a:t>
            </a:r>
          </a:p>
          <a:p>
            <a:endParaRPr lang="en-US" sz="2400" b="1" dirty="0"/>
          </a:p>
          <a:p>
            <a:r>
              <a:rPr lang="en-US" sz="2400" b="1" dirty="0" err="1"/>
              <a:t>BaySys</a:t>
            </a:r>
            <a:r>
              <a:rPr lang="en-US" sz="2400" b="1" dirty="0"/>
              <a:t> Synthesis Report </a:t>
            </a:r>
            <a:r>
              <a:rPr lang="en-US" sz="2400" dirty="0"/>
              <a:t>– completed draft target April 2021</a:t>
            </a:r>
          </a:p>
          <a:p>
            <a:pPr lvl="1"/>
            <a:r>
              <a:rPr lang="en-US" sz="2200" dirty="0"/>
              <a:t>Will be adapted based on completion of the overview manuscript</a:t>
            </a:r>
          </a:p>
          <a:p>
            <a:endParaRPr lang="en-US" sz="2400" b="1" dirty="0"/>
          </a:p>
          <a:p>
            <a:r>
              <a:rPr lang="en-US" sz="2400" b="1" dirty="0"/>
              <a:t>Wrap Up Meeting </a:t>
            </a:r>
            <a:r>
              <a:rPr lang="en-US" sz="2400" dirty="0"/>
              <a:t>– Planning for November 2021</a:t>
            </a:r>
            <a:endParaRPr lang="en-CA" sz="2400" dirty="0"/>
          </a:p>
        </p:txBody>
      </p:sp>
    </p:spTree>
    <p:extLst>
      <p:ext uri="{BB962C8B-B14F-4D97-AF65-F5344CB8AC3E}">
        <p14:creationId xmlns:p14="http://schemas.microsoft.com/office/powerpoint/2010/main" val="2570428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EFB8-C77B-4CBA-BA19-020D0DCA1851}"/>
              </a:ext>
            </a:extLst>
          </p:cNvPr>
          <p:cNvSpPr>
            <a:spLocks noGrp="1"/>
          </p:cNvSpPr>
          <p:nvPr>
            <p:ph type="title"/>
          </p:nvPr>
        </p:nvSpPr>
        <p:spPr>
          <a:xfrm>
            <a:off x="838200" y="415494"/>
            <a:ext cx="10515600" cy="1325563"/>
          </a:xfrm>
        </p:spPr>
        <p:txBody>
          <a:bodyPr>
            <a:normAutofit fontScale="90000"/>
          </a:bodyPr>
          <a:lstStyle/>
          <a:p>
            <a:pPr algn="ctr"/>
            <a:r>
              <a:rPr lang="en-US" sz="4000" b="1" dirty="0"/>
              <a:t>Research Gaps</a:t>
            </a:r>
            <a:br>
              <a:rPr lang="en-US" sz="4000" b="1" dirty="0"/>
            </a:br>
            <a:r>
              <a:rPr lang="en-US" sz="2000" dirty="0"/>
              <a:t>(Items written into the scope of proposal that remain incomplete)</a:t>
            </a:r>
            <a:br>
              <a:rPr lang="en-US" sz="4000" dirty="0"/>
            </a:br>
            <a:endParaRPr lang="en-CA" sz="4000" b="1" dirty="0"/>
          </a:p>
        </p:txBody>
      </p:sp>
      <p:sp>
        <p:nvSpPr>
          <p:cNvPr id="3" name="Content Placeholder 2">
            <a:extLst>
              <a:ext uri="{FF2B5EF4-FFF2-40B4-BE49-F238E27FC236}">
                <a16:creationId xmlns:a16="http://schemas.microsoft.com/office/drawing/2014/main" id="{79A924ED-31A5-4BE6-9293-DDC3C682639B}"/>
              </a:ext>
            </a:extLst>
          </p:cNvPr>
          <p:cNvSpPr>
            <a:spLocks noGrp="1"/>
          </p:cNvSpPr>
          <p:nvPr>
            <p:ph idx="1"/>
          </p:nvPr>
        </p:nvSpPr>
        <p:spPr/>
        <p:txBody>
          <a:bodyPr>
            <a:normAutofit fontScale="92500" lnSpcReduction="20000"/>
          </a:bodyPr>
          <a:lstStyle/>
          <a:p>
            <a:pPr lvl="1"/>
            <a:r>
              <a:rPr lang="en-CA" sz="1800" dirty="0">
                <a:latin typeface="Calibri" panose="020F0502020204030204" pitchFamily="34" charset="0"/>
                <a:ea typeface="Calibri" panose="020F0502020204030204" pitchFamily="34" charset="0"/>
              </a:rPr>
              <a:t>O</a:t>
            </a:r>
            <a:r>
              <a:rPr lang="en-CA" sz="1800" dirty="0">
                <a:effectLst/>
                <a:latin typeface="Calibri" panose="020F0502020204030204" pitchFamily="34" charset="0"/>
                <a:ea typeface="Calibri" panose="020F0502020204030204" pitchFamily="34" charset="0"/>
              </a:rPr>
              <a:t>bservational field record of the Eastern Hudson Bay coastal and river regions (T1,T3,T4,T5)</a:t>
            </a:r>
            <a:endParaRPr lang="en-US" sz="1800" dirty="0">
              <a:effectLst/>
              <a:latin typeface="Calibri" panose="020F0502020204030204" pitchFamily="34" charset="0"/>
              <a:ea typeface="Calibri" panose="020F0502020204030204" pitchFamily="34" charset="0"/>
            </a:endParaRPr>
          </a:p>
          <a:p>
            <a:pPr lvl="1"/>
            <a:endParaRPr lang="en-CA" sz="1800" dirty="0">
              <a:effectLst/>
              <a:latin typeface="Calibri" panose="020F0502020204030204" pitchFamily="34" charset="0"/>
              <a:ea typeface="Calibri" panose="020F0502020204030204" pitchFamily="34" charset="0"/>
            </a:endParaRPr>
          </a:p>
          <a:p>
            <a:pPr lvl="1"/>
            <a:r>
              <a:rPr lang="en-CA" sz="1800" dirty="0">
                <a:effectLst/>
                <a:latin typeface="Calibri" panose="020F0502020204030204" pitchFamily="34" charset="0"/>
                <a:ea typeface="Calibri" panose="020F0502020204030204" pitchFamily="34" charset="0"/>
              </a:rPr>
              <a:t>CDOM and O</a:t>
            </a:r>
            <a:r>
              <a:rPr lang="en-CA" sz="1800" baseline="30000" dirty="0">
                <a:effectLst/>
                <a:latin typeface="Calibri" panose="020F0502020204030204" pitchFamily="34" charset="0"/>
                <a:ea typeface="Calibri" panose="020F0502020204030204" pitchFamily="34" charset="0"/>
              </a:rPr>
              <a:t>18</a:t>
            </a:r>
            <a:r>
              <a:rPr lang="en-CA" sz="1800" dirty="0">
                <a:effectLst/>
                <a:latin typeface="Calibri" panose="020F0502020204030204" pitchFamily="34" charset="0"/>
                <a:ea typeface="Calibri" panose="020F0502020204030204" pitchFamily="34" charset="0"/>
              </a:rPr>
              <a:t> data from the coastal portions of the Bay is included in report, but offshore portion of the analysis is in progress (T1)</a:t>
            </a:r>
          </a:p>
          <a:p>
            <a:pPr lvl="1"/>
            <a:endParaRPr lang="en-CA" sz="1800" dirty="0">
              <a:latin typeface="Calibri" panose="020F0502020204030204" pitchFamily="34" charset="0"/>
            </a:endParaRPr>
          </a:p>
          <a:p>
            <a:pPr lvl="1"/>
            <a:r>
              <a:rPr lang="en-US" sz="1800" b="0" i="0" dirty="0">
                <a:solidFill>
                  <a:srgbClr val="201F1E"/>
                </a:solidFill>
                <a:effectLst/>
                <a:latin typeface="Calibri" panose="020F0502020204030204" pitchFamily="34" charset="0"/>
              </a:rPr>
              <a:t>Updating of gap-filled observational discharge record to present (from 2016-2020) in order to verify the HYPE model over the T1 observation period (T2)</a:t>
            </a:r>
          </a:p>
          <a:p>
            <a:pPr lvl="1"/>
            <a:endParaRPr lang="en-US" sz="1800" dirty="0"/>
          </a:p>
          <a:p>
            <a:pPr lvl="1"/>
            <a:r>
              <a:rPr lang="en-US" sz="1800" dirty="0"/>
              <a:t>Validation of transfer velocity for bulk flux algorithms using eddy covariance (in progress) (T4)</a:t>
            </a:r>
          </a:p>
          <a:p>
            <a:pPr lvl="1"/>
            <a:endParaRPr lang="en-US" sz="1800" dirty="0"/>
          </a:p>
          <a:p>
            <a:pPr lvl="1"/>
            <a:r>
              <a:rPr lang="en-US" sz="1800" dirty="0"/>
              <a:t>Multi-year and multi-seasonal remote sensing assessment of surface pCO</a:t>
            </a:r>
            <a:r>
              <a:rPr lang="en-US" sz="1800" baseline="-25000" dirty="0"/>
              <a:t>2</a:t>
            </a:r>
            <a:r>
              <a:rPr lang="en-US" sz="1800" dirty="0"/>
              <a:t> and net CO</a:t>
            </a:r>
            <a:r>
              <a:rPr lang="en-US" sz="1800" baseline="-25000" dirty="0"/>
              <a:t>2</a:t>
            </a:r>
            <a:r>
              <a:rPr lang="en-US" sz="1800" dirty="0"/>
              <a:t> flux from Hudson</a:t>
            </a:r>
            <a:r>
              <a:rPr lang="en-CA" sz="1800" dirty="0">
                <a:effectLst/>
                <a:latin typeface="Calibri" panose="020F0502020204030204" pitchFamily="34" charset="0"/>
                <a:ea typeface="Calibri" panose="020F0502020204030204" pitchFamily="34" charset="0"/>
              </a:rPr>
              <a:t> </a:t>
            </a:r>
            <a:r>
              <a:rPr lang="en-CA" sz="1800" dirty="0">
                <a:latin typeface="Calibri" panose="020F0502020204030204" pitchFamily="34" charset="0"/>
                <a:ea typeface="Calibri" panose="020F0502020204030204" pitchFamily="34" charset="0"/>
              </a:rPr>
              <a:t>(T4; in progress)</a:t>
            </a:r>
          </a:p>
          <a:p>
            <a:pPr marL="457200" lvl="1" indent="0">
              <a:buNone/>
            </a:pPr>
            <a:endParaRPr lang="en-CA" sz="1800" dirty="0">
              <a:effectLst/>
              <a:latin typeface="Calibri" panose="020F0502020204030204" pitchFamily="34" charset="0"/>
              <a:ea typeface="Calibri" panose="020F0502020204030204" pitchFamily="34" charset="0"/>
            </a:endParaRPr>
          </a:p>
          <a:p>
            <a:pPr lvl="1"/>
            <a:r>
              <a:rPr lang="en-CA" sz="1800" dirty="0">
                <a:effectLst/>
                <a:latin typeface="Calibri" panose="020F0502020204030204" pitchFamily="34" charset="0"/>
                <a:ea typeface="Calibri" panose="020F0502020204030204" pitchFamily="34" charset="0"/>
              </a:rPr>
              <a:t>Ongoing sediment analysis results to add to their methylmercury mass budget for the Bay (T5)</a:t>
            </a:r>
          </a:p>
          <a:p>
            <a:pPr lvl="1"/>
            <a:endParaRPr lang="en-CA" sz="1800" dirty="0">
              <a:latin typeface="Calibri" panose="020F0502020204030204" pitchFamily="34" charset="0"/>
              <a:ea typeface="Calibri" panose="020F0502020204030204" pitchFamily="34" charset="0"/>
            </a:endParaRPr>
          </a:p>
          <a:p>
            <a:pPr lvl="1"/>
            <a:r>
              <a:rPr lang="en-CA" sz="1800" dirty="0">
                <a:latin typeface="Calibri" panose="020F0502020204030204" pitchFamily="34" charset="0"/>
                <a:ea typeface="Calibri" panose="020F0502020204030204" pitchFamily="34" charset="0"/>
              </a:rPr>
              <a:t>D</a:t>
            </a:r>
            <a:r>
              <a:rPr lang="en-CA" sz="1800" dirty="0">
                <a:effectLst/>
                <a:latin typeface="Calibri" panose="020F0502020204030204" pitchFamily="34" charset="0"/>
                <a:ea typeface="Calibri" panose="020F0502020204030204" pitchFamily="34" charset="0"/>
              </a:rPr>
              <a:t>elays in the development of the complex biogeochemical modeling (i.e., </a:t>
            </a:r>
            <a:r>
              <a:rPr lang="en-CA" sz="1800" dirty="0" err="1">
                <a:effectLst/>
                <a:latin typeface="Calibri" panose="020F0502020204030204" pitchFamily="34" charset="0"/>
                <a:ea typeface="Calibri" panose="020F0502020204030204" pitchFamily="34" charset="0"/>
              </a:rPr>
              <a:t>BiGCIIM</a:t>
            </a:r>
            <a:r>
              <a:rPr lang="en-CA" sz="1800" dirty="0">
                <a:effectLst/>
                <a:latin typeface="Calibri" panose="020F0502020204030204" pitchFamily="34" charset="0"/>
                <a:ea typeface="Calibri" panose="020F0502020204030204" pitchFamily="34" charset="0"/>
              </a:rPr>
              <a:t>) tied to NEMO, currently in progress (T3, T4, T6)</a:t>
            </a:r>
          </a:p>
          <a:p>
            <a:pPr lvl="1"/>
            <a:endParaRPr lang="en-CA" sz="1800" dirty="0">
              <a:latin typeface="Calibri" panose="020F0502020204030204" pitchFamily="34" charset="0"/>
              <a:ea typeface="Calibri" panose="020F0502020204030204" pitchFamily="34" charset="0"/>
            </a:endParaRPr>
          </a:p>
          <a:p>
            <a:pPr lvl="1"/>
            <a:endParaRPr lang="en-CA" sz="1800" dirty="0">
              <a:effectLst/>
              <a:latin typeface="Calibri" panose="020F0502020204030204" pitchFamily="34" charset="0"/>
              <a:ea typeface="Calibri" panose="020F0502020204030204" pitchFamily="34" charset="0"/>
            </a:endParaRPr>
          </a:p>
          <a:p>
            <a:pPr lvl="1"/>
            <a:endParaRPr lang="en-CA" dirty="0"/>
          </a:p>
        </p:txBody>
      </p:sp>
    </p:spTree>
    <p:extLst>
      <p:ext uri="{BB962C8B-B14F-4D97-AF65-F5344CB8AC3E}">
        <p14:creationId xmlns:p14="http://schemas.microsoft.com/office/powerpoint/2010/main" val="962957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8B1D4-EB6F-4E18-B808-7CAEE3AB8451}"/>
              </a:ext>
            </a:extLst>
          </p:cNvPr>
          <p:cNvSpPr>
            <a:spLocks noGrp="1"/>
          </p:cNvSpPr>
          <p:nvPr>
            <p:ph type="title"/>
          </p:nvPr>
        </p:nvSpPr>
        <p:spPr/>
        <p:txBody>
          <a:bodyPr>
            <a:normAutofit fontScale="90000"/>
          </a:bodyPr>
          <a:lstStyle/>
          <a:p>
            <a:pPr algn="ctr"/>
            <a:r>
              <a:rPr lang="en-US" sz="4000" b="1" dirty="0"/>
              <a:t>Potential Future Work</a:t>
            </a:r>
            <a:br>
              <a:rPr lang="en-US" sz="4000" b="1" dirty="0"/>
            </a:br>
            <a:r>
              <a:rPr lang="en-US" sz="2000" dirty="0"/>
              <a:t>(Items we want to look at going forward after </a:t>
            </a:r>
            <a:r>
              <a:rPr lang="en-US" sz="2000" dirty="0" err="1"/>
              <a:t>BaySys</a:t>
            </a:r>
            <a:r>
              <a:rPr lang="en-US" sz="2000" dirty="0"/>
              <a:t>)</a:t>
            </a:r>
            <a:br>
              <a:rPr lang="en-US" sz="4000" dirty="0"/>
            </a:br>
            <a:endParaRPr lang="en-CA" sz="4000" dirty="0"/>
          </a:p>
        </p:txBody>
      </p:sp>
      <p:sp>
        <p:nvSpPr>
          <p:cNvPr id="3" name="Content Placeholder 2">
            <a:extLst>
              <a:ext uri="{FF2B5EF4-FFF2-40B4-BE49-F238E27FC236}">
                <a16:creationId xmlns:a16="http://schemas.microsoft.com/office/drawing/2014/main" id="{E69929DD-F8B5-4CBE-8880-0A846FDF29A0}"/>
              </a:ext>
            </a:extLst>
          </p:cNvPr>
          <p:cNvSpPr>
            <a:spLocks noGrp="1"/>
          </p:cNvSpPr>
          <p:nvPr>
            <p:ph idx="1"/>
          </p:nvPr>
        </p:nvSpPr>
        <p:spPr>
          <a:xfrm>
            <a:off x="838200" y="1825625"/>
            <a:ext cx="10515600" cy="4407395"/>
          </a:xfrm>
        </p:spPr>
        <p:txBody>
          <a:bodyPr>
            <a:normAutofit/>
          </a:bodyPr>
          <a:lstStyle/>
          <a:p>
            <a:r>
              <a:rPr lang="en-CA" sz="2200" i="1" dirty="0">
                <a:effectLst/>
                <a:latin typeface="Calibri" panose="020F0502020204030204" pitchFamily="34" charset="0"/>
                <a:ea typeface="Calibri" panose="020F0502020204030204" pitchFamily="34" charset="0"/>
                <a:cs typeface="Times New Roman" panose="02020603050405020304" pitchFamily="18" charset="0"/>
              </a:rPr>
              <a:t>Expanded Bay-wide and coastal research</a:t>
            </a:r>
          </a:p>
          <a:p>
            <a:pPr lvl="2"/>
            <a:r>
              <a:rPr lang="en-CA" sz="1800" dirty="0">
                <a:latin typeface="Calibri" panose="020F0502020204030204" pitchFamily="34" charset="0"/>
                <a:ea typeface="Calibri" panose="020F0502020204030204" pitchFamily="34" charset="0"/>
                <a:cs typeface="Times New Roman" panose="02020603050405020304" pitchFamily="18" charset="0"/>
              </a:rPr>
              <a:t>In situ obs. with moorings and remote sensing AUVs etc.</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r>
              <a:rPr lang="en-CA" sz="22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Modeling</a:t>
            </a:r>
          </a:p>
          <a:p>
            <a:pPr lvl="2"/>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further improved with g</a:t>
            </a:r>
            <a:r>
              <a:rPr lang="en-CA" sz="1800" dirty="0">
                <a:effectLst/>
                <a:latin typeface="Calibri" panose="020F0502020204030204" pitchFamily="34" charset="0"/>
                <a:ea typeface="Calibri" panose="020F0502020204030204" pitchFamily="34" charset="0"/>
                <a:cs typeface="Times New Roman" panose="02020603050405020304" pitchFamily="18" charset="0"/>
              </a:rPr>
              <a:t>reater spatial resolution, and high-resolution nesting in important, high-interest areas. A sensitivity study on mixing processes, diffusivity, and representation of the thermocline should be a larger part of future studies</a:t>
            </a:r>
          </a:p>
          <a:p>
            <a:r>
              <a:rPr lang="en-CA" sz="2200" i="1" dirty="0">
                <a:effectLst/>
                <a:latin typeface="Calibri" panose="020F0502020204030204" pitchFamily="34" charset="0"/>
                <a:ea typeface="Calibri" panose="020F0502020204030204" pitchFamily="34" charset="0"/>
                <a:cs typeface="Times New Roman" panose="02020603050405020304" pitchFamily="18" charset="0"/>
              </a:rPr>
              <a:t>Lakes and watershed studies</a:t>
            </a:r>
          </a:p>
          <a:p>
            <a:pPr lvl="2"/>
            <a:r>
              <a:rPr lang="en-CA" sz="1800" dirty="0">
                <a:effectLst/>
                <a:latin typeface="Calibri" panose="020F0502020204030204" pitchFamily="34" charset="0"/>
                <a:ea typeface="Calibri" panose="020F0502020204030204" pitchFamily="34" charset="0"/>
                <a:cs typeface="Times New Roman" panose="02020603050405020304" pitchFamily="18" charset="0"/>
              </a:rPr>
              <a:t>A focus on the lakes, but also an examination of the contribution of other nodes along the interconnected aquatic network connecting the lakes to the bay would be essential in future programs. </a:t>
            </a:r>
          </a:p>
          <a:p>
            <a:r>
              <a:rPr lang="en-CA" sz="2200" i="1" dirty="0">
                <a:effectLst/>
                <a:latin typeface="Calibri" panose="020F0502020204030204" pitchFamily="34" charset="0"/>
                <a:ea typeface="Calibri" panose="020F0502020204030204" pitchFamily="34" charset="0"/>
                <a:cs typeface="Times New Roman" panose="02020603050405020304" pitchFamily="18" charset="0"/>
              </a:rPr>
              <a:t>Climate Change vs. regulation vs. land use</a:t>
            </a:r>
          </a:p>
          <a:p>
            <a:pPr lvl="2"/>
            <a:r>
              <a:rPr lang="en-CA" sz="1800" dirty="0">
                <a:effectLst/>
                <a:latin typeface="Calibri" panose="020F0502020204030204" pitchFamily="34" charset="0"/>
                <a:ea typeface="Calibri" panose="020F0502020204030204" pitchFamily="34" charset="0"/>
                <a:cs typeface="Times New Roman" panose="02020603050405020304" pitchFamily="18" charset="0"/>
              </a:rPr>
              <a:t>Expanding on </a:t>
            </a:r>
            <a:r>
              <a:rPr lang="en-CA" sz="1800" dirty="0" err="1">
                <a:effectLst/>
                <a:latin typeface="Calibri" panose="020F0502020204030204" pitchFamily="34" charset="0"/>
                <a:ea typeface="Calibri" panose="020F0502020204030204" pitchFamily="34" charset="0"/>
                <a:cs typeface="Times New Roman" panose="02020603050405020304" pitchFamily="18" charset="0"/>
              </a:rPr>
              <a:t>BaySys</a:t>
            </a:r>
            <a:r>
              <a:rPr lang="en-CA" sz="1800" dirty="0">
                <a:effectLst/>
                <a:latin typeface="Calibri" panose="020F0502020204030204" pitchFamily="34" charset="0"/>
                <a:ea typeface="Calibri" panose="020F0502020204030204" pitchFamily="34" charset="0"/>
                <a:cs typeface="Times New Roman" panose="02020603050405020304" pitchFamily="18" charset="0"/>
              </a:rPr>
              <a:t>, an area of research that could intersect is the effects of land-use change vs climate change vs regulation on material fluxes from headwaters to the Bay</a:t>
            </a:r>
            <a:endParaRPr lang="en-CA" sz="1800" i="1" dirty="0">
              <a:effectLst/>
              <a:latin typeface="Calibri" panose="020F0502020204030204" pitchFamily="34" charset="0"/>
              <a:ea typeface="Calibri" panose="020F0502020204030204" pitchFamily="34" charset="0"/>
              <a:cs typeface="Times New Roman" panose="02020603050405020304" pitchFamily="18" charset="0"/>
            </a:endParaRPr>
          </a:p>
          <a:p>
            <a:pPr lvl="2"/>
            <a:endParaRPr lang="en-CA"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CA" dirty="0"/>
          </a:p>
        </p:txBody>
      </p:sp>
    </p:spTree>
    <p:extLst>
      <p:ext uri="{BB962C8B-B14F-4D97-AF65-F5344CB8AC3E}">
        <p14:creationId xmlns:p14="http://schemas.microsoft.com/office/powerpoint/2010/main" val="1442657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2855B-B871-463C-93DE-249F06002E9D}"/>
              </a:ext>
            </a:extLst>
          </p:cNvPr>
          <p:cNvSpPr>
            <a:spLocks noGrp="1"/>
          </p:cNvSpPr>
          <p:nvPr>
            <p:ph type="title"/>
          </p:nvPr>
        </p:nvSpPr>
        <p:spPr>
          <a:xfrm>
            <a:off x="838200" y="-212605"/>
            <a:ext cx="10515600" cy="1325563"/>
          </a:xfrm>
        </p:spPr>
        <p:txBody>
          <a:bodyPr>
            <a:normAutofit/>
          </a:bodyPr>
          <a:lstStyle/>
          <a:p>
            <a:pPr algn="ctr"/>
            <a:r>
              <a:rPr lang="en-US" sz="4000" b="1" dirty="0"/>
              <a:t>NSERC Synergy Award</a:t>
            </a:r>
            <a:endParaRPr lang="en-CA" sz="4000" b="1" dirty="0"/>
          </a:p>
        </p:txBody>
      </p:sp>
      <p:sp>
        <p:nvSpPr>
          <p:cNvPr id="3" name="Content Placeholder 2">
            <a:extLst>
              <a:ext uri="{FF2B5EF4-FFF2-40B4-BE49-F238E27FC236}">
                <a16:creationId xmlns:a16="http://schemas.microsoft.com/office/drawing/2014/main" id="{CECCFC2E-C787-4569-9453-37C7E007D721}"/>
              </a:ext>
            </a:extLst>
          </p:cNvPr>
          <p:cNvSpPr>
            <a:spLocks noGrp="1"/>
          </p:cNvSpPr>
          <p:nvPr>
            <p:ph idx="1"/>
          </p:nvPr>
        </p:nvSpPr>
        <p:spPr>
          <a:xfrm>
            <a:off x="962025" y="912932"/>
            <a:ext cx="10515600" cy="5344993"/>
          </a:xfrm>
        </p:spPr>
        <p:txBody>
          <a:bodyPr>
            <a:noAutofit/>
          </a:bodyPr>
          <a:lstStyle/>
          <a:p>
            <a:pPr marL="0" indent="0">
              <a:buNone/>
            </a:pPr>
            <a:r>
              <a:rPr lang="en-US" sz="1800" b="1" dirty="0"/>
              <a:t>Description:</a:t>
            </a:r>
            <a:r>
              <a:rPr lang="en-US" sz="1800" dirty="0"/>
              <a:t> Annual Synergy Awards for Innovation recognize examples of collaboration, and effective           	 	     partnership between Canadian industry and universities.</a:t>
            </a:r>
          </a:p>
          <a:p>
            <a:pPr marL="457200" lvl="1" indent="0">
              <a:buNone/>
            </a:pPr>
            <a:r>
              <a:rPr lang="en-US" sz="1400" b="0" i="0" dirty="0">
                <a:solidFill>
                  <a:srgbClr val="000000"/>
                </a:solidFill>
                <a:effectLst/>
              </a:rPr>
              <a:t>	      </a:t>
            </a:r>
            <a:r>
              <a:rPr lang="en-US" sz="1800" b="0" i="0" dirty="0">
                <a:solidFill>
                  <a:srgbClr val="000000"/>
                </a:solidFill>
                <a:effectLst/>
              </a:rPr>
              <a:t>Winners of the Synergy Awards must show effective use of human, technical and financial     	  	     resources, leading to tangible commercial and, where applicable, additional social or 	 	 	     environmental benefits with their industrial partners. </a:t>
            </a:r>
            <a:r>
              <a:rPr lang="en-US" sz="1800" b="1" i="0" dirty="0">
                <a:solidFill>
                  <a:srgbClr val="000000"/>
                </a:solidFill>
                <a:effectLst/>
              </a:rPr>
              <a:t>Universities must demonstrate a sustained 	     partnership.</a:t>
            </a:r>
            <a:r>
              <a:rPr lang="en-US" sz="1800" dirty="0"/>
              <a:t> </a:t>
            </a:r>
            <a:r>
              <a:rPr lang="en-US" sz="1800" b="1" dirty="0"/>
              <a:t>Application Deadline: April 2022</a:t>
            </a:r>
            <a:endParaRPr lang="en-CA" sz="1800" b="1" dirty="0"/>
          </a:p>
          <a:p>
            <a:pPr marL="457200" lvl="1" indent="0">
              <a:buNone/>
            </a:pPr>
            <a:endParaRPr lang="en-US" sz="1800" b="1" dirty="0"/>
          </a:p>
          <a:p>
            <a:pPr marL="0" indent="0">
              <a:buNone/>
            </a:pPr>
            <a:r>
              <a:rPr lang="en-US" sz="1800" b="1" dirty="0"/>
              <a:t>Judged on</a:t>
            </a:r>
            <a:r>
              <a:rPr lang="en-US" sz="1800" dirty="0"/>
              <a:t>: Partnership; effective use of resources; tangible benefits</a:t>
            </a:r>
          </a:p>
          <a:p>
            <a:pPr marL="0" indent="0">
              <a:buNone/>
            </a:pPr>
            <a:endParaRPr lang="en-US" sz="1800" dirty="0"/>
          </a:p>
          <a:p>
            <a:pPr marL="0" indent="0">
              <a:buNone/>
            </a:pPr>
            <a:r>
              <a:rPr lang="en-US" sz="1800" b="1" i="0" dirty="0">
                <a:solidFill>
                  <a:srgbClr val="000000"/>
                </a:solidFill>
                <a:effectLst/>
              </a:rPr>
              <a:t>The winner:</a:t>
            </a:r>
            <a:r>
              <a:rPr lang="en-US" sz="1800" b="0" i="0" dirty="0">
                <a:solidFill>
                  <a:srgbClr val="000000"/>
                </a:solidFill>
                <a:effectLst/>
              </a:rPr>
              <a:t> receives a $200,000 NSERC research grant. Industrial partners will each receive a $30,000 voucher 	     valid toward the cash portion of their required contribution in a new </a:t>
            </a:r>
            <a:r>
              <a:rPr lang="en-US" sz="1800" b="0" i="0" u="none" strike="noStrike" dirty="0">
                <a:effectLst/>
              </a:rPr>
              <a:t>Alliance grant</a:t>
            </a:r>
            <a:r>
              <a:rPr lang="en-US" sz="1800" b="0" i="0" dirty="0">
                <a:effectLst/>
              </a:rPr>
              <a:t>.</a:t>
            </a:r>
            <a:endParaRPr lang="en-US" sz="1800" dirty="0"/>
          </a:p>
          <a:p>
            <a:endParaRPr lang="en-US" sz="1800" dirty="0"/>
          </a:p>
          <a:p>
            <a:pPr marL="1203325" indent="-1195388">
              <a:buNone/>
            </a:pPr>
            <a:r>
              <a:rPr lang="en-US" sz="1800" b="1" dirty="0"/>
              <a:t>The Nomination: </a:t>
            </a:r>
            <a:r>
              <a:rPr lang="en-US" sz="1800" dirty="0"/>
              <a:t>UM to nominate Barber as the nominee, on behalf of the group spanning our </a:t>
            </a:r>
            <a:r>
              <a:rPr lang="en-US" sz="1800" dirty="0" err="1"/>
              <a:t>ArcticNet</a:t>
            </a:r>
            <a:r>
              <a:rPr lang="en-US" sz="1800" dirty="0"/>
              <a:t> and </a:t>
            </a:r>
            <a:r>
              <a:rPr lang="en-US" sz="1800" dirty="0" err="1"/>
              <a:t>BaySys</a:t>
            </a:r>
            <a:r>
              <a:rPr lang="en-US" sz="1800" dirty="0"/>
              <a:t> collaborations (2003-2021)</a:t>
            </a:r>
          </a:p>
          <a:p>
            <a:pPr marL="1203325" indent="-1195388">
              <a:buNone/>
            </a:pPr>
            <a:endParaRPr lang="en-US" sz="1800" dirty="0"/>
          </a:p>
          <a:p>
            <a:pPr marL="1203325" indent="-1195388">
              <a:buNone/>
            </a:pPr>
            <a:r>
              <a:rPr lang="en-US" sz="1800" b="1" dirty="0"/>
              <a:t>Next Steps: </a:t>
            </a:r>
            <a:r>
              <a:rPr lang="en-US" sz="1800" dirty="0" err="1"/>
              <a:t>ArcticNet</a:t>
            </a:r>
            <a:r>
              <a:rPr lang="en-US" sz="1800" dirty="0"/>
              <a:t> collaborative review underway; </a:t>
            </a:r>
            <a:r>
              <a:rPr lang="en-US" sz="1800" dirty="0" err="1"/>
              <a:t>Baysys</a:t>
            </a:r>
            <a:r>
              <a:rPr lang="en-US" sz="1800" dirty="0"/>
              <a:t> through the current publications/reports (work with Hydro and Academic teams leads.</a:t>
            </a:r>
          </a:p>
        </p:txBody>
      </p:sp>
      <p:pic>
        <p:nvPicPr>
          <p:cNvPr id="4" name="Picture 3">
            <a:extLst>
              <a:ext uri="{FF2B5EF4-FFF2-40B4-BE49-F238E27FC236}">
                <a16:creationId xmlns:a16="http://schemas.microsoft.com/office/drawing/2014/main" id="{A8CFEDDF-EAEE-484B-A0EB-181659974599}"/>
              </a:ext>
            </a:extLst>
          </p:cNvPr>
          <p:cNvPicPr>
            <a:picLocks noChangeAspect="1"/>
          </p:cNvPicPr>
          <p:nvPr/>
        </p:nvPicPr>
        <p:blipFill>
          <a:blip r:embed="rId2"/>
          <a:stretch>
            <a:fillRect/>
          </a:stretch>
        </p:blipFill>
        <p:spPr>
          <a:xfrm>
            <a:off x="133349" y="5967413"/>
            <a:ext cx="1216025" cy="541217"/>
          </a:xfrm>
          <a:prstGeom prst="rect">
            <a:avLst/>
          </a:prstGeom>
        </p:spPr>
      </p:pic>
      <p:pic>
        <p:nvPicPr>
          <p:cNvPr id="5" name="Picture 4">
            <a:extLst>
              <a:ext uri="{FF2B5EF4-FFF2-40B4-BE49-F238E27FC236}">
                <a16:creationId xmlns:a16="http://schemas.microsoft.com/office/drawing/2014/main" id="{FD19AE1B-309E-8643-BDAC-CE790BFE3F84}"/>
              </a:ext>
            </a:extLst>
          </p:cNvPr>
          <p:cNvPicPr>
            <a:picLocks noChangeAspect="1"/>
          </p:cNvPicPr>
          <p:nvPr/>
        </p:nvPicPr>
        <p:blipFill>
          <a:blip r:embed="rId3"/>
          <a:stretch>
            <a:fillRect/>
          </a:stretch>
        </p:blipFill>
        <p:spPr>
          <a:xfrm>
            <a:off x="10390690" y="5967413"/>
            <a:ext cx="1483810" cy="660400"/>
          </a:xfrm>
          <a:prstGeom prst="rect">
            <a:avLst/>
          </a:prstGeom>
        </p:spPr>
      </p:pic>
    </p:spTree>
    <p:extLst>
      <p:ext uri="{BB962C8B-B14F-4D97-AF65-F5344CB8AC3E}">
        <p14:creationId xmlns:p14="http://schemas.microsoft.com/office/powerpoint/2010/main" val="3059027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620</Words>
  <Application>Microsoft Office PowerPoint</Application>
  <PresentationFormat>Widescreen</PresentationFormat>
  <Paragraphs>51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BaySys SSC Meeting Feb 18, 2021 MS Teams</vt:lpstr>
      <vt:lpstr>BaySys Schedule Update</vt:lpstr>
      <vt:lpstr>Research Gaps (Items written into the scope of proposal that remain incomplete) </vt:lpstr>
      <vt:lpstr>Potential Future Work (Items we want to look at going forward after BaySys) </vt:lpstr>
      <vt:lpstr>NSERC Synergy Award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BaySys SSC Meeting Feb 18, 2021 MS Teams</dc:title>
  <dc:creator>David Landry</dc:creator>
  <cp:lastModifiedBy>David Landry</cp:lastModifiedBy>
  <cp:revision>2</cp:revision>
  <dcterms:created xsi:type="dcterms:W3CDTF">2021-02-22T21:45:05Z</dcterms:created>
  <dcterms:modified xsi:type="dcterms:W3CDTF">2021-02-22T22:02:26Z</dcterms:modified>
</cp:coreProperties>
</file>