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63" r:id="rId3"/>
    <p:sldId id="350" r:id="rId4"/>
    <p:sldId id="306" r:id="rId5"/>
    <p:sldId id="310" r:id="rId6"/>
    <p:sldId id="311" r:id="rId7"/>
    <p:sldId id="320" r:id="rId8"/>
    <p:sldId id="321" r:id="rId9"/>
    <p:sldId id="285" r:id="rId10"/>
    <p:sldId id="316" r:id="rId11"/>
    <p:sldId id="264" r:id="rId12"/>
  </p:sldIdLst>
  <p:sldSz cx="9144000" cy="6858000" type="screen4x3"/>
  <p:notesSz cx="6858000" cy="9144000"/>
  <p:defaultTextStyle>
    <a:defPPr>
      <a:defRPr lang="en-CA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01B965F-A853-47BF-90DA-9FF4407C6908}">
          <p14:sldIdLst>
            <p14:sldId id="256"/>
            <p14:sldId id="263"/>
            <p14:sldId id="350"/>
            <p14:sldId id="306"/>
            <p14:sldId id="310"/>
            <p14:sldId id="311"/>
            <p14:sldId id="320"/>
            <p14:sldId id="321"/>
            <p14:sldId id="285"/>
            <p14:sldId id="316"/>
            <p14:sldId id="26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32768E"/>
    <a:srgbClr val="4D4D4D"/>
    <a:srgbClr val="872CA0"/>
    <a:srgbClr val="DA0000"/>
    <a:srgbClr val="E1C603"/>
    <a:srgbClr val="007C41"/>
    <a:srgbClr val="44754C"/>
    <a:srgbClr val="10643A"/>
    <a:srgbClr val="467E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87913" autoAdjust="0"/>
  </p:normalViewPr>
  <p:slideViewPr>
    <p:cSldViewPr snapToGrid="0">
      <p:cViewPr varScale="1">
        <p:scale>
          <a:sx n="80" d="100"/>
          <a:sy n="80" d="100"/>
        </p:scale>
        <p:origin x="1522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ea typeface="Geneva" charset="-128"/>
              </a:defRPr>
            </a:lvl1pPr>
          </a:lstStyle>
          <a:p>
            <a:fld id="{48970C48-E730-4E19-BB0F-BFE3A41364C3}" type="datetime1">
              <a:rPr lang="en-CA" altLang="en-US"/>
              <a:pPr/>
              <a:t>2020-11-03</a:t>
            </a:fld>
            <a:endParaRPr lang="en-CA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ea typeface="Geneva" charset="-128"/>
              </a:defRPr>
            </a:lvl1pPr>
          </a:lstStyle>
          <a:p>
            <a:fld id="{379C6D41-E237-46C9-BE6A-D014E92CFB4A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19572243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ea typeface="Geneva" charset="-128"/>
              </a:defRPr>
            </a:lvl1pPr>
          </a:lstStyle>
          <a:p>
            <a:fld id="{41057C1C-60B1-4DAA-A6A5-8F4AE5D84206}" type="datetime1">
              <a:rPr lang="en-CA" altLang="en-US"/>
              <a:pPr/>
              <a:t>2020-11-03</a:t>
            </a:fld>
            <a:endParaRPr lang="en-CA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ea typeface="Geneva" charset="-128"/>
              </a:defRPr>
            </a:lvl1pPr>
          </a:lstStyle>
          <a:p>
            <a:fld id="{27114076-5DF7-4343-927C-FDAA452173CC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22101222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Geneva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Geneva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Geneva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Geneva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Geneva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2008-2009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114076-5DF7-4343-927C-FDAA452173CC}" type="slidenum">
              <a:rPr lang="en-CA" altLang="en-US" smtClean="0"/>
              <a:pPr/>
              <a:t>4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566473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114076-5DF7-4343-927C-FDAA452173CC}" type="slidenum">
              <a:rPr lang="en-CA" altLang="en-US" smtClean="0"/>
              <a:pPr/>
              <a:t>6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627195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Stems</a:t>
            </a:r>
            <a:r>
              <a:rPr lang="en-CA" baseline="0" dirty="0"/>
              <a:t> from the Baffin Island current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114076-5DF7-4343-927C-FDAA452173CC}" type="slidenum">
              <a:rPr lang="en-CA" altLang="en-US" smtClean="0"/>
              <a:pPr/>
              <a:t>9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682525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CA" dirty="0"/>
              <a:t>Presented the first year-round data of Hudson Strait inflow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114076-5DF7-4343-927C-FDAA452173CC}" type="slidenum">
              <a:rPr lang="en-CA" altLang="en-US" smtClean="0"/>
              <a:pPr/>
              <a:t>11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4267872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rkB-V2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TrkB-PPT-V1-Green-Head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UA-COLOUR-REVERS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13" y="265113"/>
            <a:ext cx="1570037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TrkA-PPT-V5-Footer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56100"/>
            <a:ext cx="9144000" cy="250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324287" y="2222377"/>
            <a:ext cx="8506855" cy="892552"/>
          </a:xfrm>
          <a:prstGeom prst="rect">
            <a:avLst/>
          </a:prstGeom>
        </p:spPr>
        <p:txBody>
          <a:bodyPr>
            <a:sp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defRPr>
            </a:lvl1pPr>
            <a:lvl2pPr>
              <a:buNone/>
              <a:defRPr b="0" i="0">
                <a:latin typeface="WhitneyHTF-Bold"/>
                <a:cs typeface="WhitneyHTF-Bold"/>
              </a:defRPr>
            </a:lvl2pPr>
            <a:lvl3pPr>
              <a:buNone/>
              <a:defRPr b="0" i="0">
                <a:latin typeface="WhitneyHTF-Bold"/>
                <a:cs typeface="WhitneyHTF-Bold"/>
              </a:defRPr>
            </a:lvl3pPr>
            <a:lvl4pPr>
              <a:buNone/>
              <a:defRPr b="0" i="0">
                <a:latin typeface="WhitneyHTF-Bold"/>
                <a:cs typeface="WhitneyHTF-Bold"/>
              </a:defRPr>
            </a:lvl4pPr>
            <a:lvl5pPr>
              <a:buNone/>
              <a:defRPr b="0" i="0">
                <a:latin typeface="WhitneyHTF-Bold"/>
                <a:cs typeface="WhitneyHTF-Bold"/>
              </a:defRPr>
            </a:lvl5pPr>
          </a:lstStyle>
          <a:p>
            <a:pPr lvl="0"/>
            <a:r>
              <a:rPr lang="en-CA" dirty="0"/>
              <a:t>ON THE CIRCULATION AND FRESHWATER DYNAMICS OF THE HUDSON BAY COMPLEX</a:t>
            </a:r>
            <a:endParaRPr lang="en-US" dirty="0"/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313136" y="3827560"/>
            <a:ext cx="8506855" cy="338554"/>
          </a:xfrm>
          <a:prstGeom prst="rect">
            <a:avLst/>
          </a:prstGeom>
        </p:spPr>
        <p:txBody>
          <a:bodyPr>
            <a:sp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cs typeface="Arial"/>
              </a:defRPr>
            </a:lvl1pPr>
            <a:lvl2pPr>
              <a:buNone/>
              <a:defRPr b="0" i="0">
                <a:latin typeface="WhitneyHTF-Bold"/>
                <a:cs typeface="WhitneyHTF-Bold"/>
              </a:defRPr>
            </a:lvl2pPr>
            <a:lvl3pPr>
              <a:buNone/>
              <a:defRPr b="0" i="0">
                <a:latin typeface="WhitneyHTF-Bold"/>
                <a:cs typeface="WhitneyHTF-Bold"/>
              </a:defRPr>
            </a:lvl3pPr>
            <a:lvl4pPr>
              <a:buNone/>
              <a:defRPr b="0" i="0">
                <a:latin typeface="WhitneyHTF-Bold"/>
                <a:cs typeface="WhitneyHTF-Bold"/>
              </a:defRPr>
            </a:lvl4pPr>
            <a:lvl5pPr>
              <a:buNone/>
              <a:defRPr b="0" i="0">
                <a:latin typeface="WhitneyHTF-Bold"/>
                <a:cs typeface="WhitneyHTF-Bold"/>
              </a:defRPr>
            </a:lvl5pPr>
          </a:lstStyle>
          <a:p>
            <a:pPr lvl="0"/>
            <a:r>
              <a:rPr lang="en-US" dirty="0"/>
              <a:t>Natasha A. Ridenour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313136" y="6225025"/>
            <a:ext cx="8506855" cy="338554"/>
          </a:xfrm>
          <a:prstGeom prst="rect">
            <a:avLst/>
          </a:prstGeom>
        </p:spPr>
        <p:txBody>
          <a:bodyPr>
            <a:sp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cs typeface="Arial"/>
              </a:defRPr>
            </a:lvl1pPr>
            <a:lvl2pPr>
              <a:buNone/>
              <a:defRPr b="0" i="0">
                <a:latin typeface="WhitneyHTF-Bold"/>
                <a:cs typeface="WhitneyHTF-Bold"/>
              </a:defRPr>
            </a:lvl2pPr>
            <a:lvl3pPr>
              <a:buNone/>
              <a:defRPr b="0" i="0">
                <a:latin typeface="WhitneyHTF-Bold"/>
                <a:cs typeface="WhitneyHTF-Bold"/>
              </a:defRPr>
            </a:lvl3pPr>
            <a:lvl4pPr>
              <a:buNone/>
              <a:defRPr b="0" i="0">
                <a:latin typeface="WhitneyHTF-Bold"/>
                <a:cs typeface="WhitneyHTF-Bold"/>
              </a:defRPr>
            </a:lvl4pPr>
            <a:lvl5pPr>
              <a:buNone/>
              <a:defRPr b="0" i="0">
                <a:latin typeface="WhitneyHTF-Bold"/>
                <a:cs typeface="WhitneyHTF-Bold"/>
              </a:defRPr>
            </a:lvl5pPr>
          </a:lstStyle>
          <a:p>
            <a:pPr lvl="0"/>
            <a:r>
              <a:rPr lang="en-US" dirty="0"/>
              <a:t>DATE OF DEFENSE</a:t>
            </a:r>
          </a:p>
        </p:txBody>
      </p:sp>
    </p:spTree>
    <p:extLst>
      <p:ext uri="{BB962C8B-B14F-4D97-AF65-F5344CB8AC3E}">
        <p14:creationId xmlns:p14="http://schemas.microsoft.com/office/powerpoint/2010/main" val="1019424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rkB-V2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TrkB-PPT-V1-Green-Head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UA-COLOUR-REVERS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13" y="265113"/>
            <a:ext cx="1570037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TrkA-PPT-V5-Footer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56100"/>
            <a:ext cx="9144000" cy="250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313136" y="5723791"/>
            <a:ext cx="8506855" cy="492443"/>
          </a:xfrm>
          <a:prstGeom prst="rect">
            <a:avLst/>
          </a:prstGeom>
        </p:spPr>
        <p:txBody>
          <a:bodyPr>
            <a:sp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defRPr>
            </a:lvl1pPr>
            <a:lvl2pPr>
              <a:buNone/>
              <a:defRPr b="0" i="0">
                <a:latin typeface="WhitneyHTF-Bold"/>
                <a:cs typeface="WhitneyHTF-Bold"/>
              </a:defRPr>
            </a:lvl2pPr>
            <a:lvl3pPr>
              <a:buNone/>
              <a:defRPr b="0" i="0">
                <a:latin typeface="WhitneyHTF-Bold"/>
                <a:cs typeface="WhitneyHTF-Bold"/>
              </a:defRPr>
            </a:lvl3pPr>
            <a:lvl4pPr>
              <a:buNone/>
              <a:defRPr b="0" i="0">
                <a:latin typeface="WhitneyHTF-Bold"/>
                <a:cs typeface="WhitneyHTF-Bold"/>
              </a:defRPr>
            </a:lvl4pPr>
            <a:lvl5pPr>
              <a:buNone/>
              <a:defRPr b="0" i="0">
                <a:latin typeface="WhitneyHTF-Bold"/>
                <a:cs typeface="WhitneyHTF-Bold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313136" y="6225025"/>
            <a:ext cx="8506855" cy="338554"/>
          </a:xfrm>
          <a:prstGeom prst="rect">
            <a:avLst/>
          </a:prstGeom>
        </p:spPr>
        <p:txBody>
          <a:bodyPr>
            <a:sp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cs typeface="Arial"/>
              </a:defRPr>
            </a:lvl1pPr>
            <a:lvl2pPr>
              <a:buNone/>
              <a:defRPr b="0" i="0">
                <a:latin typeface="WhitneyHTF-Bold"/>
                <a:cs typeface="WhitneyHTF-Bold"/>
              </a:defRPr>
            </a:lvl2pPr>
            <a:lvl3pPr>
              <a:buNone/>
              <a:defRPr b="0" i="0">
                <a:latin typeface="WhitneyHTF-Bold"/>
                <a:cs typeface="WhitneyHTF-Bold"/>
              </a:defRPr>
            </a:lvl3pPr>
            <a:lvl4pPr>
              <a:buNone/>
              <a:defRPr b="0" i="0">
                <a:latin typeface="WhitneyHTF-Bold"/>
                <a:cs typeface="WhitneyHTF-Bold"/>
              </a:defRPr>
            </a:lvl4pPr>
            <a:lvl5pPr>
              <a:buNone/>
              <a:defRPr b="0" i="0">
                <a:latin typeface="WhitneyHTF-Bold"/>
                <a:cs typeface="WhitneyHTF-Bold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07999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01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rkB-PPT-V1-Green-Head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3600"/>
            <a:ext cx="9144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UA-COLOUR-REVERS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13" y="6208713"/>
            <a:ext cx="1570037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" descr="TrkB-PPT-V1-Footer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56"/>
          <a:stretch>
            <a:fillRect/>
          </a:stretch>
        </p:blipFill>
        <p:spPr bwMode="auto">
          <a:xfrm rot="10800000">
            <a:off x="0" y="0"/>
            <a:ext cx="9144000" cy="159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814388" y="1608667"/>
            <a:ext cx="7562850" cy="4334933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1200"/>
              </a:spcBef>
              <a:spcAft>
                <a:spcPts val="600"/>
              </a:spcAft>
              <a:buNone/>
              <a:tabLst>
                <a:tab pos="230188" algn="l"/>
              </a:tabLst>
              <a:defRPr sz="2400" b="1"/>
            </a:lvl1pPr>
            <a:lvl2pPr marL="3175" indent="0">
              <a:spcBef>
                <a:spcPts val="0"/>
              </a:spcBef>
              <a:spcAft>
                <a:spcPts val="1200"/>
              </a:spcAft>
              <a:buNone/>
              <a:defRPr sz="1800" b="1"/>
            </a:lvl2pPr>
            <a:lvl3pPr marL="228600" indent="-228600">
              <a:defRPr sz="1800"/>
            </a:lvl3pPr>
            <a:lvl4pPr marL="514350" indent="-230188">
              <a:buFont typeface="Lucida Grande"/>
              <a:buChar char="-"/>
              <a:tabLst/>
              <a:defRPr sz="1800"/>
            </a:lvl4pPr>
            <a:lvl5pPr marL="747713" indent="-228600">
              <a:buFont typeface="Lucida Grande"/>
              <a:buChar char="·"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0"/>
          <p:cNvSpPr>
            <a:spLocks noGrp="1"/>
          </p:cNvSpPr>
          <p:nvPr>
            <p:ph type="title"/>
          </p:nvPr>
        </p:nvSpPr>
        <p:spPr>
          <a:xfrm>
            <a:off x="2432242" y="6215230"/>
            <a:ext cx="6387748" cy="307777"/>
          </a:xfrm>
          <a:prstGeom prst="rect">
            <a:avLst/>
          </a:prstGeom>
        </p:spPr>
        <p:txBody>
          <a:bodyPr vert="horz"/>
          <a:lstStyle>
            <a:lvl1pPr algn="r"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9656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rkB-PPT-V1-Green-Head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UA-COLOUR-REVERS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13" y="265113"/>
            <a:ext cx="1570037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814388" y="1608667"/>
            <a:ext cx="7562850" cy="4664363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1200"/>
              </a:spcBef>
              <a:spcAft>
                <a:spcPts val="600"/>
              </a:spcAft>
              <a:buNone/>
              <a:tabLst>
                <a:tab pos="230188" algn="l"/>
              </a:tabLst>
              <a:defRPr sz="2400" b="1"/>
            </a:lvl1pPr>
            <a:lvl2pPr marL="3175" indent="0">
              <a:spcBef>
                <a:spcPts val="0"/>
              </a:spcBef>
              <a:spcAft>
                <a:spcPts val="1200"/>
              </a:spcAft>
              <a:buNone/>
              <a:defRPr sz="1800" b="1"/>
            </a:lvl2pPr>
            <a:lvl3pPr marL="228600" indent="-228600">
              <a:defRPr sz="1800"/>
            </a:lvl3pPr>
            <a:lvl4pPr marL="514350" indent="-230188">
              <a:buFont typeface="Lucida Grande"/>
              <a:buChar char="-"/>
              <a:tabLst/>
              <a:defRPr sz="1800"/>
            </a:lvl4pPr>
            <a:lvl5pPr marL="747713" indent="-228600">
              <a:buFont typeface="Lucida Grande"/>
              <a:buChar char="·"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2432242" y="340903"/>
            <a:ext cx="6387748" cy="307777"/>
          </a:xfrm>
          <a:prstGeom prst="rect">
            <a:avLst/>
          </a:prstGeom>
        </p:spPr>
        <p:txBody>
          <a:bodyPr vert="horz"/>
          <a:lstStyle>
            <a:lvl1pPr algn="r"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283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rkB-PPT-V1-Green-Head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UA-COLOUR-REVERS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13" y="265113"/>
            <a:ext cx="1570037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2432242" y="340903"/>
            <a:ext cx="6387748" cy="307777"/>
          </a:xfrm>
          <a:prstGeom prst="rect">
            <a:avLst/>
          </a:prstGeom>
        </p:spPr>
        <p:txBody>
          <a:bodyPr vert="horz"/>
          <a:lstStyle>
            <a:lvl1pPr algn="r"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946727"/>
            <a:ext cx="9144000" cy="591127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465156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TrkB-PPT-V2-Header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UA-COLOUR-REVERS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13" y="265113"/>
            <a:ext cx="1570037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814388" y="2532303"/>
            <a:ext cx="7562850" cy="3748424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1200"/>
              </a:spcBef>
              <a:spcAft>
                <a:spcPts val="600"/>
              </a:spcAft>
              <a:buNone/>
              <a:tabLst>
                <a:tab pos="230188" algn="l"/>
              </a:tabLst>
              <a:defRPr sz="2200" b="1"/>
            </a:lvl1pPr>
            <a:lvl2pPr marL="3175" indent="0">
              <a:spcBef>
                <a:spcPts val="0"/>
              </a:spcBef>
              <a:spcAft>
                <a:spcPts val="1200"/>
              </a:spcAft>
              <a:buNone/>
              <a:defRPr sz="1800" b="1"/>
            </a:lvl2pPr>
            <a:lvl3pPr marL="228600" indent="-228600">
              <a:defRPr sz="1800"/>
            </a:lvl3pPr>
            <a:lvl4pPr marL="514350" indent="-230188">
              <a:buFont typeface="Lucida Grande"/>
              <a:buChar char="-"/>
              <a:tabLst/>
              <a:defRPr sz="1800"/>
            </a:lvl4pPr>
            <a:lvl5pPr marL="747713" indent="-228600">
              <a:buFont typeface="Lucida Grande"/>
              <a:buChar char="·"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10"/>
          <p:cNvSpPr>
            <a:spLocks noGrp="1"/>
          </p:cNvSpPr>
          <p:nvPr>
            <p:ph type="title"/>
          </p:nvPr>
        </p:nvSpPr>
        <p:spPr>
          <a:xfrm>
            <a:off x="814388" y="1704806"/>
            <a:ext cx="7562850" cy="481134"/>
          </a:xfrm>
          <a:prstGeom prst="rect">
            <a:avLst/>
          </a:prstGeom>
        </p:spPr>
        <p:txBody>
          <a:bodyPr vert="horz"/>
          <a:lstStyle>
            <a:lvl1pPr algn="l">
              <a:defRPr sz="24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627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TrkB-PPT-V2-Footer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19700"/>
            <a:ext cx="9144000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UA-COLOUR-REVERS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0113" y="6186488"/>
            <a:ext cx="157162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814388" y="1393152"/>
            <a:ext cx="7562850" cy="3748424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1200"/>
              </a:spcBef>
              <a:spcAft>
                <a:spcPts val="600"/>
              </a:spcAft>
              <a:buNone/>
              <a:tabLst>
                <a:tab pos="230188" algn="l"/>
              </a:tabLst>
              <a:defRPr sz="2200" b="1"/>
            </a:lvl1pPr>
            <a:lvl2pPr marL="3175" indent="0">
              <a:spcBef>
                <a:spcPts val="0"/>
              </a:spcBef>
              <a:spcAft>
                <a:spcPts val="1200"/>
              </a:spcAft>
              <a:buNone/>
              <a:defRPr sz="1800" b="1"/>
            </a:lvl2pPr>
            <a:lvl3pPr marL="228600" indent="-228600">
              <a:defRPr sz="1800"/>
            </a:lvl3pPr>
            <a:lvl4pPr marL="514350" indent="-230188">
              <a:buFont typeface="Lucida Grande"/>
              <a:buChar char="-"/>
              <a:tabLst/>
              <a:defRPr sz="1800"/>
            </a:lvl4pPr>
            <a:lvl5pPr marL="747713" indent="-228600">
              <a:buFont typeface="Lucida Grande"/>
              <a:buChar char="·"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0"/>
          <p:cNvSpPr>
            <a:spLocks noGrp="1"/>
          </p:cNvSpPr>
          <p:nvPr>
            <p:ph type="title"/>
          </p:nvPr>
        </p:nvSpPr>
        <p:spPr>
          <a:xfrm>
            <a:off x="814388" y="565655"/>
            <a:ext cx="7562850" cy="481134"/>
          </a:xfrm>
          <a:prstGeom prst="rect">
            <a:avLst/>
          </a:prstGeom>
        </p:spPr>
        <p:txBody>
          <a:bodyPr vert="horz"/>
          <a:lstStyle>
            <a:lvl1pPr algn="l">
              <a:defRPr sz="24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62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926" r:id="rId1"/>
    <p:sldLayoutId id="2147483952" r:id="rId2"/>
    <p:sldLayoutId id="2147483927" r:id="rId3"/>
    <p:sldLayoutId id="2147483929" r:id="rId4"/>
    <p:sldLayoutId id="2147483930" r:id="rId5"/>
    <p:sldLayoutId id="2147483934" r:id="rId6"/>
    <p:sldLayoutId id="2147483935" r:id="rId7"/>
  </p:sldLayoutIdLst>
  <p:hf hdr="0" ft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Geneva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Geneva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Geneva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Geneva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Geneva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Geneva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Geneva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Geneva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Geneva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Geneva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Geneva" charset="0"/>
          <a:cs typeface="Geneva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Geneva" charset="0"/>
          <a:cs typeface="Geneva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Geneva" charset="0"/>
          <a:cs typeface="Geneva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Geneva" charset="0"/>
          <a:cs typeface="Geneva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gif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24287" y="2450977"/>
            <a:ext cx="8506855" cy="1077218"/>
          </a:xfrm>
        </p:spPr>
        <p:txBody>
          <a:bodyPr/>
          <a:lstStyle/>
          <a:p>
            <a:r>
              <a:rPr lang="en-CA" sz="3200" dirty="0"/>
              <a:t>Hudson Strait Inflow: Structure and Variability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313136" y="3725960"/>
            <a:ext cx="8506855" cy="830997"/>
          </a:xfrm>
        </p:spPr>
        <p:txBody>
          <a:bodyPr/>
          <a:lstStyle/>
          <a:p>
            <a:r>
              <a:rPr lang="en-CA" sz="2400" b="1" dirty="0"/>
              <a:t>Natasha A. Ridenour</a:t>
            </a:r>
            <a:r>
              <a:rPr lang="en-CA" sz="2400" b="1" baseline="30000" dirty="0"/>
              <a:t>1</a:t>
            </a:r>
            <a:r>
              <a:rPr lang="en-CA" sz="2400" b="1" dirty="0"/>
              <a:t>, </a:t>
            </a:r>
            <a:r>
              <a:rPr lang="en-CA" sz="2400" b="1" dirty="0" err="1"/>
              <a:t>Fiammetta</a:t>
            </a:r>
            <a:r>
              <a:rPr lang="en-CA" sz="2400" b="1" dirty="0"/>
              <a:t> Straneo</a:t>
            </a:r>
            <a:r>
              <a:rPr lang="en-CA" sz="2400" b="1" baseline="30000" dirty="0"/>
              <a:t>2</a:t>
            </a:r>
            <a:r>
              <a:rPr lang="en-CA" sz="2400" b="1" dirty="0"/>
              <a:t>, James Holte</a:t>
            </a:r>
            <a:r>
              <a:rPr lang="en-CA" sz="2400" b="1" baseline="30000" dirty="0"/>
              <a:t>2</a:t>
            </a:r>
            <a:r>
              <a:rPr lang="en-CA" sz="2400" b="1" dirty="0"/>
              <a:t>, Yves Gratton</a:t>
            </a:r>
            <a:r>
              <a:rPr lang="en-CA" sz="2400" b="1" baseline="30000" dirty="0"/>
              <a:t>3</a:t>
            </a:r>
            <a:r>
              <a:rPr lang="en-CA" sz="2400" b="1" dirty="0"/>
              <a:t>, Paul G. Myers</a:t>
            </a:r>
            <a:r>
              <a:rPr lang="en-CA" sz="2400" b="1" baseline="30000" dirty="0"/>
              <a:t>1</a:t>
            </a:r>
            <a:r>
              <a:rPr lang="en-CA" sz="2400" b="1" dirty="0"/>
              <a:t>, David G. Barber</a:t>
            </a:r>
            <a:r>
              <a:rPr lang="en-CA" sz="2400" b="1" baseline="30000" dirty="0"/>
              <a:t>4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69586" y="5679524"/>
            <a:ext cx="8506855" cy="1200329"/>
          </a:xfrm>
        </p:spPr>
        <p:txBody>
          <a:bodyPr/>
          <a:lstStyle/>
          <a:p>
            <a:pPr algn="l"/>
            <a:r>
              <a:rPr lang="en-CA" sz="1800" b="1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1</a:t>
            </a:r>
            <a:r>
              <a:rPr lang="en-CA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Earth and Atmospheric Science, University of Alberta, Alberta</a:t>
            </a:r>
          </a:p>
          <a:p>
            <a:pPr algn="l"/>
            <a:r>
              <a:rPr lang="en-CA" sz="1800" b="1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2</a:t>
            </a:r>
            <a:r>
              <a:rPr lang="en-CA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Scripps Institution of Oceanography, UCSD, California</a:t>
            </a:r>
          </a:p>
          <a:p>
            <a:pPr algn="l"/>
            <a:r>
              <a:rPr lang="en-CA" sz="1800" b="1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3</a:t>
            </a:r>
            <a:r>
              <a:rPr lang="en-CA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</a:t>
            </a:r>
            <a:r>
              <a:rPr lang="en-CA" sz="18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Institut</a:t>
            </a:r>
            <a:r>
              <a:rPr lang="en-CA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national de la </a:t>
            </a:r>
            <a:r>
              <a:rPr lang="en-CA" sz="18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recherche</a:t>
            </a:r>
            <a:r>
              <a:rPr lang="en-CA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</a:t>
            </a:r>
            <a:r>
              <a:rPr lang="en-CA" sz="18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scientifique</a:t>
            </a:r>
            <a:r>
              <a:rPr lang="en-CA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– </a:t>
            </a:r>
            <a:r>
              <a:rPr lang="en-CA" sz="18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Océanologie</a:t>
            </a:r>
            <a:r>
              <a:rPr lang="en-CA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, Qu</a:t>
            </a:r>
            <a:r>
              <a:rPr lang="en-CA" sz="1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é</a:t>
            </a:r>
            <a:r>
              <a:rPr lang="en-CA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bec</a:t>
            </a:r>
          </a:p>
          <a:p>
            <a:pPr algn="l"/>
            <a:r>
              <a:rPr lang="en-CA" sz="1800" b="1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4</a:t>
            </a:r>
            <a:r>
              <a:rPr lang="en-CA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Centre for Earth Observation Science, University of Manitoba, Manitoba</a:t>
            </a:r>
          </a:p>
        </p:txBody>
      </p:sp>
      <p:pic>
        <p:nvPicPr>
          <p:cNvPr id="9" name="Shape 91" descr="C:\Users\mbris\Desktop\Natasha\School\Post Secondary Education\UofA\PhD\Conferences\FAMOS2016\conference_poster_3\figures\UofMlogo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448" y="948511"/>
            <a:ext cx="2397552" cy="7363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Shape 90"/>
          <p:cNvPicPr preferRelativeResize="0"/>
          <p:nvPr/>
        </p:nvPicPr>
        <p:blipFill rotWithShape="1">
          <a:blip r:embed="rId3">
            <a:alphaModFix/>
          </a:blip>
          <a:srcRect b="5929"/>
          <a:stretch/>
        </p:blipFill>
        <p:spPr>
          <a:xfrm>
            <a:off x="1892002" y="1520088"/>
            <a:ext cx="1799460" cy="7765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3" descr="C:\Users\mbris\Desktop\Natasha\School\Post Secondary Education\UofA\PhD\Conferences\IUGG2019\ScrippsLogo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570"/>
          <a:stretch/>
        </p:blipFill>
        <p:spPr bwMode="auto">
          <a:xfrm>
            <a:off x="3062676" y="948512"/>
            <a:ext cx="3147954" cy="666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C:\Users\mbris\Desktop\Natasha\School\Post Secondary Education\UofA\PhD\Conferences\IUGG2019\inrslogo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0" t="4082" r="8261" b="5489"/>
          <a:stretch/>
        </p:blipFill>
        <p:spPr bwMode="auto">
          <a:xfrm>
            <a:off x="8111179" y="921991"/>
            <a:ext cx="992994" cy="1374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C:\Users\mbris\Desktop\Natasha\School\Post Secondary Education\UofA\PhD\Conferences\ArcticNet\poster\figures\Manitoba_Hydro_Logo.gif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33" b="10209"/>
          <a:stretch/>
        </p:blipFill>
        <p:spPr bwMode="auto">
          <a:xfrm>
            <a:off x="5946474" y="1520089"/>
            <a:ext cx="2143114" cy="776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011"/>
          <a:stretch/>
        </p:blipFill>
        <p:spPr bwMode="auto">
          <a:xfrm>
            <a:off x="348931" y="1433022"/>
            <a:ext cx="8681088" cy="2968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713"/>
          <a:stretch/>
        </p:blipFill>
        <p:spPr bwMode="auto">
          <a:xfrm>
            <a:off x="354704" y="1660418"/>
            <a:ext cx="8681088" cy="2683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Inflow pathways: Hudson Bay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3415" y="4596382"/>
            <a:ext cx="78428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The main route of Hudson Strait waters is to northern Hudson Bay after undergoing some mixing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5295900" y="3784852"/>
            <a:ext cx="685800" cy="81153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6522720" y="3064762"/>
            <a:ext cx="266700" cy="78333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5"/>
          <p:cNvSpPr txBox="1">
            <a:spLocks/>
          </p:cNvSpPr>
          <p:nvPr/>
        </p:nvSpPr>
        <p:spPr>
          <a:xfrm>
            <a:off x="8774527" y="6519446"/>
            <a:ext cx="434785" cy="33855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800" b="0" i="0" kern="1200">
                <a:solidFill>
                  <a:schemeClr val="tx1"/>
                </a:solidFill>
                <a:latin typeface="WhitneyHTF-Bold"/>
                <a:ea typeface="Geneva" charset="0"/>
                <a:cs typeface="WhitneyHTF-Bold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400" b="0" i="0" kern="1200">
                <a:solidFill>
                  <a:schemeClr val="tx1"/>
                </a:solidFill>
                <a:latin typeface="WhitneyHTF-Bold"/>
                <a:ea typeface="Geneva" charset="0"/>
                <a:cs typeface="WhitneyHTF-Bold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b="0" i="0" kern="1200">
                <a:solidFill>
                  <a:schemeClr val="tx1"/>
                </a:solidFill>
                <a:latin typeface="WhitneyHTF-Bold"/>
                <a:ea typeface="Geneva" charset="0"/>
                <a:cs typeface="WhitneyHTF-Bold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b="0" i="0" kern="1200">
                <a:solidFill>
                  <a:schemeClr val="tx1"/>
                </a:solidFill>
                <a:latin typeface="WhitneyHTF-Bold"/>
                <a:ea typeface="Geneva" charset="0"/>
                <a:cs typeface="WhitneyHTF-Bold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CA" dirty="0">
                <a:solidFill>
                  <a:schemeClr val="bg1"/>
                </a:solidFill>
              </a:rPr>
              <a:t>9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699" r="62536" b="37899"/>
          <a:stretch/>
        </p:blipFill>
        <p:spPr bwMode="auto">
          <a:xfrm>
            <a:off x="2466914" y="1764687"/>
            <a:ext cx="647702" cy="203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016" r="62536"/>
          <a:stretch/>
        </p:blipFill>
        <p:spPr bwMode="auto">
          <a:xfrm>
            <a:off x="2471676" y="1932291"/>
            <a:ext cx="647702" cy="217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466914" y="1764687"/>
            <a:ext cx="647702" cy="385558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78204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>
          <a:xfrm>
            <a:off x="700087" y="1278852"/>
            <a:ext cx="7808913" cy="6645948"/>
          </a:xfrm>
        </p:spPr>
        <p:txBody>
          <a:bodyPr/>
          <a:lstStyle/>
          <a:p>
            <a:pPr marL="571500" lvl="2" indent="-342900">
              <a:tabLst>
                <a:tab pos="444500" algn="l"/>
              </a:tabLst>
            </a:pPr>
            <a:r>
              <a:rPr lang="en-CA" sz="2200" b="1" dirty="0"/>
              <a:t>Reduced variability in the inflow compared to the outflow</a:t>
            </a:r>
          </a:p>
          <a:p>
            <a:pPr marL="571500" lvl="2" indent="-342900">
              <a:tabLst>
                <a:tab pos="444500" algn="l"/>
              </a:tabLst>
            </a:pPr>
            <a:r>
              <a:rPr lang="en-CA" sz="2200" b="1" dirty="0"/>
              <a:t>Inflow waters fall within the Arctic Water category, with deep inflow waters having a small contribution from </a:t>
            </a:r>
            <a:r>
              <a:rPr lang="en-CA" sz="2200" b="1" dirty="0" err="1"/>
              <a:t>TrW</a:t>
            </a:r>
            <a:r>
              <a:rPr lang="en-CA" sz="2200" b="1" dirty="0"/>
              <a:t> </a:t>
            </a:r>
            <a:r>
              <a:rPr lang="en-CA" sz="2200" b="1"/>
              <a:t>or WGIW</a:t>
            </a:r>
            <a:endParaRPr lang="en-CA" sz="2200" b="1" dirty="0"/>
          </a:p>
          <a:p>
            <a:pPr marL="571500" lvl="2" indent="-342900">
              <a:tabLst>
                <a:tab pos="444500" algn="l"/>
              </a:tabLst>
            </a:pPr>
            <a:r>
              <a:rPr lang="en-CA" sz="2200" b="1" dirty="0"/>
              <a:t>Hudson Strait inflow waters enter northern Hudson Bay after undergoing mixing and modification </a:t>
            </a:r>
          </a:p>
          <a:p>
            <a:pPr marL="571500" indent="-342900">
              <a:buFont typeface="Arial" panose="020B0604020202020204" pitchFamily="34" charset="0"/>
              <a:buChar char="•"/>
              <a:tabLst>
                <a:tab pos="444500" algn="l"/>
              </a:tabLst>
            </a:pPr>
            <a:r>
              <a:rPr lang="en-CA" dirty="0"/>
              <a:t>We know that Hudson Strait receives Arctic waters from the Baffin Island Current</a:t>
            </a:r>
          </a:p>
          <a:p>
            <a:pPr marL="622300" lvl="2" indent="0">
              <a:buNone/>
            </a:pPr>
            <a:r>
              <a:rPr lang="en-CA" sz="2000" b="1" dirty="0"/>
              <a:t>	Arctic outflows might contain large freshwater signals, 	will rerouting part of the signal in Hudson Strait reduce   	the impact these events have on convection        	regions?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CONCLUSION</a:t>
            </a:r>
          </a:p>
        </p:txBody>
      </p:sp>
      <p:sp>
        <p:nvSpPr>
          <p:cNvPr id="5" name="Text Placeholder 5"/>
          <p:cNvSpPr txBox="1">
            <a:spLocks/>
          </p:cNvSpPr>
          <p:nvPr/>
        </p:nvSpPr>
        <p:spPr>
          <a:xfrm>
            <a:off x="8774527" y="6519446"/>
            <a:ext cx="434785" cy="33855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800" b="0" i="0" kern="1200">
                <a:solidFill>
                  <a:schemeClr val="tx1"/>
                </a:solidFill>
                <a:latin typeface="WhitneyHTF-Bold"/>
                <a:ea typeface="Geneva" charset="0"/>
                <a:cs typeface="WhitneyHTF-Bold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400" b="0" i="0" kern="1200">
                <a:solidFill>
                  <a:schemeClr val="tx1"/>
                </a:solidFill>
                <a:latin typeface="WhitneyHTF-Bold"/>
                <a:ea typeface="Geneva" charset="0"/>
                <a:cs typeface="WhitneyHTF-Bold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b="0" i="0" kern="1200">
                <a:solidFill>
                  <a:schemeClr val="tx1"/>
                </a:solidFill>
                <a:latin typeface="WhitneyHTF-Bold"/>
                <a:ea typeface="Geneva" charset="0"/>
                <a:cs typeface="WhitneyHTF-Bold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b="0" i="0" kern="1200">
                <a:solidFill>
                  <a:schemeClr val="tx1"/>
                </a:solidFill>
                <a:latin typeface="WhitneyHTF-Bold"/>
                <a:ea typeface="Geneva" charset="0"/>
                <a:cs typeface="WhitneyHTF-Bold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CA" dirty="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57960" y="6414094"/>
            <a:ext cx="290656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2200" dirty="0">
                <a:solidFill>
                  <a:schemeClr val="bg1"/>
                </a:solidFill>
              </a:rPr>
              <a:t>ridenour@ualberta.ca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173719" y="4913236"/>
            <a:ext cx="414936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6506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>
          <a:xfrm>
            <a:off x="814388" y="910552"/>
            <a:ext cx="7562850" cy="3748424"/>
          </a:xfrm>
        </p:spPr>
        <p:txBody>
          <a:bodyPr/>
          <a:lstStyle/>
          <a:p>
            <a:endParaRPr lang="en-CA" sz="1000" dirty="0"/>
          </a:p>
          <a:p>
            <a:r>
              <a:rPr lang="en-CA" dirty="0"/>
              <a:t>Goals: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dirty="0"/>
              <a:t>Present the first year-round observations of the Hudson Strait inflow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dirty="0"/>
              <a:t>Determine Hudson Strait inflow source waters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dirty="0"/>
              <a:t>Estimate Hudson Strait inflow pathways within the Hudson Bay Complex</a:t>
            </a:r>
          </a:p>
          <a:p>
            <a:endParaRPr lang="en-CA" dirty="0"/>
          </a:p>
        </p:txBody>
      </p:sp>
      <p:sp>
        <p:nvSpPr>
          <p:cNvPr id="6" name="Text Placeholder 5"/>
          <p:cNvSpPr txBox="1">
            <a:spLocks/>
          </p:cNvSpPr>
          <p:nvPr/>
        </p:nvSpPr>
        <p:spPr>
          <a:xfrm>
            <a:off x="8774527" y="6519446"/>
            <a:ext cx="434785" cy="33855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800" b="0" i="0" kern="1200">
                <a:solidFill>
                  <a:schemeClr val="tx1"/>
                </a:solidFill>
                <a:latin typeface="WhitneyHTF-Bold"/>
                <a:ea typeface="Geneva" charset="0"/>
                <a:cs typeface="WhitneyHTF-Bold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400" b="0" i="0" kern="1200">
                <a:solidFill>
                  <a:schemeClr val="tx1"/>
                </a:solidFill>
                <a:latin typeface="WhitneyHTF-Bold"/>
                <a:ea typeface="Geneva" charset="0"/>
                <a:cs typeface="WhitneyHTF-Bold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b="0" i="0" kern="1200">
                <a:solidFill>
                  <a:schemeClr val="tx1"/>
                </a:solidFill>
                <a:latin typeface="WhitneyHTF-Bold"/>
                <a:ea typeface="Geneva" charset="0"/>
                <a:cs typeface="WhitneyHTF-Bold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b="0" i="0" kern="1200">
                <a:solidFill>
                  <a:schemeClr val="tx1"/>
                </a:solidFill>
                <a:latin typeface="WhitneyHTF-Bold"/>
                <a:ea typeface="Geneva" charset="0"/>
                <a:cs typeface="WhitneyHTF-Bold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CA" dirty="0">
                <a:solidFill>
                  <a:schemeClr val="bg1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1182780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Flow in Hudson Strait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73504"/>
            <a:ext cx="5238750" cy="3501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57150" y="1173504"/>
            <a:ext cx="5480050" cy="3501342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Rectangle 3"/>
          <p:cNvSpPr/>
          <p:nvPr/>
        </p:nvSpPr>
        <p:spPr>
          <a:xfrm>
            <a:off x="2266950" y="2495550"/>
            <a:ext cx="1028700" cy="819150"/>
          </a:xfrm>
          <a:prstGeom prst="rect">
            <a:avLst/>
          </a:prstGeom>
          <a:noFill/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3295650" y="1911351"/>
            <a:ext cx="1132418" cy="584199"/>
          </a:xfrm>
          <a:prstGeom prst="line">
            <a:avLst/>
          </a:prstGeom>
          <a:ln w="38100">
            <a:gradFill flip="none" rotWithShape="1">
              <a:gsLst>
                <a:gs pos="0">
                  <a:schemeClr val="tx1">
                    <a:lumMod val="65000"/>
                    <a:lumOff val="35000"/>
                  </a:schemeClr>
                </a:gs>
                <a:gs pos="60000">
                  <a:schemeClr val="tx1">
                    <a:lumMod val="85000"/>
                    <a:lumOff val="15000"/>
                  </a:schemeClr>
                </a:gs>
                <a:gs pos="100000">
                  <a:schemeClr val="tx1"/>
                </a:gs>
              </a:gsLst>
              <a:lin ang="10800000" scaled="1"/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4395320" y="1882140"/>
            <a:ext cx="4748680" cy="3230880"/>
            <a:chOff x="4395320" y="1882140"/>
            <a:chExt cx="4748680" cy="3230880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06" t="1828" b="6989"/>
            <a:stretch/>
          </p:blipFill>
          <p:spPr bwMode="auto">
            <a:xfrm>
              <a:off x="4395320" y="1882140"/>
              <a:ext cx="4748680" cy="3230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Rectangle 15"/>
            <p:cNvSpPr/>
            <p:nvPr/>
          </p:nvSpPr>
          <p:spPr>
            <a:xfrm>
              <a:off x="4411135" y="1911351"/>
              <a:ext cx="4013198" cy="3201669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cxnSp>
        <p:nvCxnSpPr>
          <p:cNvPr id="21" name="Straight Connector 20"/>
          <p:cNvCxnSpPr/>
          <p:nvPr/>
        </p:nvCxnSpPr>
        <p:spPr>
          <a:xfrm flipH="1" flipV="1">
            <a:off x="3262902" y="3314700"/>
            <a:ext cx="1132418" cy="1798320"/>
          </a:xfrm>
          <a:prstGeom prst="line">
            <a:avLst/>
          </a:prstGeom>
          <a:ln w="38100">
            <a:gradFill flip="none" rotWithShape="1">
              <a:gsLst>
                <a:gs pos="0">
                  <a:schemeClr val="tx1">
                    <a:lumMod val="65000"/>
                    <a:lumOff val="35000"/>
                  </a:schemeClr>
                </a:gs>
                <a:gs pos="60000">
                  <a:schemeClr val="tx1">
                    <a:lumMod val="85000"/>
                    <a:lumOff val="15000"/>
                  </a:schemeClr>
                </a:gs>
                <a:gs pos="100000">
                  <a:schemeClr val="tx1"/>
                </a:gs>
              </a:gsLst>
              <a:lin ang="10800000" scaled="1"/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ight Arrow 5"/>
          <p:cNvSpPr/>
          <p:nvPr/>
        </p:nvSpPr>
        <p:spPr>
          <a:xfrm rot="2598505">
            <a:off x="5501233" y="3367419"/>
            <a:ext cx="1484809" cy="484632"/>
          </a:xfrm>
          <a:prstGeom prst="rightArrow">
            <a:avLst>
              <a:gd name="adj1" fmla="val 50000"/>
              <a:gd name="adj2" fmla="val 85817"/>
            </a:avLst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Right Arrow 13"/>
          <p:cNvSpPr/>
          <p:nvPr/>
        </p:nvSpPr>
        <p:spPr>
          <a:xfrm rot="13310266">
            <a:off x="5963755" y="2818143"/>
            <a:ext cx="1484809" cy="484632"/>
          </a:xfrm>
          <a:prstGeom prst="rightArrow">
            <a:avLst>
              <a:gd name="adj1" fmla="val 50000"/>
              <a:gd name="adj2" fmla="val 85817"/>
            </a:avLst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" name="Text Placeholder 5"/>
          <p:cNvSpPr txBox="1">
            <a:spLocks/>
          </p:cNvSpPr>
          <p:nvPr/>
        </p:nvSpPr>
        <p:spPr>
          <a:xfrm>
            <a:off x="8774527" y="6519446"/>
            <a:ext cx="434785" cy="33855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800" b="0" i="0" kern="1200">
                <a:solidFill>
                  <a:schemeClr val="tx1"/>
                </a:solidFill>
                <a:latin typeface="WhitneyHTF-Bold"/>
                <a:ea typeface="Geneva" charset="0"/>
                <a:cs typeface="WhitneyHTF-Bold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400" b="0" i="0" kern="1200">
                <a:solidFill>
                  <a:schemeClr val="tx1"/>
                </a:solidFill>
                <a:latin typeface="WhitneyHTF-Bold"/>
                <a:ea typeface="Geneva" charset="0"/>
                <a:cs typeface="WhitneyHTF-Bold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b="0" i="0" kern="1200">
                <a:solidFill>
                  <a:schemeClr val="tx1"/>
                </a:solidFill>
                <a:latin typeface="WhitneyHTF-Bold"/>
                <a:ea typeface="Geneva" charset="0"/>
                <a:cs typeface="WhitneyHTF-Bold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b="0" i="0" kern="1200">
                <a:solidFill>
                  <a:schemeClr val="tx1"/>
                </a:solidFill>
                <a:latin typeface="WhitneyHTF-Bold"/>
                <a:ea typeface="Geneva" charset="0"/>
                <a:cs typeface="WhitneyHTF-Bold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CA" dirty="0">
                <a:solidFill>
                  <a:schemeClr val="bg1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661032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4" grpId="0" animBg="1"/>
      <p:bldP spid="6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Structure across Hudson Strait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540" y="1115321"/>
            <a:ext cx="3867150" cy="4629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538595" y="1914418"/>
            <a:ext cx="42504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Stratified, warm, fresh outflow along the southern coast in September 2009</a:t>
            </a:r>
          </a:p>
        </p:txBody>
      </p:sp>
      <p:sp>
        <p:nvSpPr>
          <p:cNvPr id="7" name="Oval 6"/>
          <p:cNvSpPr/>
          <p:nvPr/>
        </p:nvSpPr>
        <p:spPr>
          <a:xfrm rot="503456">
            <a:off x="455751" y="3418101"/>
            <a:ext cx="1105345" cy="1024304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Oval 7"/>
          <p:cNvSpPr/>
          <p:nvPr/>
        </p:nvSpPr>
        <p:spPr>
          <a:xfrm rot="503456">
            <a:off x="455747" y="1099379"/>
            <a:ext cx="1105345" cy="1024304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" name="TextBox 12"/>
          <p:cNvSpPr txBox="1"/>
          <p:nvPr/>
        </p:nvSpPr>
        <p:spPr>
          <a:xfrm>
            <a:off x="4538595" y="3237652"/>
            <a:ext cx="42504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Cold, more saline inflow along the northern coast in September 2009</a:t>
            </a:r>
          </a:p>
        </p:txBody>
      </p:sp>
      <p:sp>
        <p:nvSpPr>
          <p:cNvPr id="14" name="Oval 13"/>
          <p:cNvSpPr/>
          <p:nvPr/>
        </p:nvSpPr>
        <p:spPr>
          <a:xfrm>
            <a:off x="1631151" y="3537857"/>
            <a:ext cx="1837015" cy="1875024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" name="Oval 14"/>
          <p:cNvSpPr/>
          <p:nvPr/>
        </p:nvSpPr>
        <p:spPr>
          <a:xfrm>
            <a:off x="1620261" y="1208249"/>
            <a:ext cx="1837015" cy="1875024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7" name="Text Placeholder 5"/>
          <p:cNvSpPr txBox="1">
            <a:spLocks/>
          </p:cNvSpPr>
          <p:nvPr/>
        </p:nvSpPr>
        <p:spPr>
          <a:xfrm>
            <a:off x="8774527" y="6519446"/>
            <a:ext cx="434785" cy="33855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800" b="0" i="0" kern="1200">
                <a:solidFill>
                  <a:schemeClr val="tx1"/>
                </a:solidFill>
                <a:latin typeface="WhitneyHTF-Bold"/>
                <a:ea typeface="Geneva" charset="0"/>
                <a:cs typeface="WhitneyHTF-Bold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400" b="0" i="0" kern="1200">
                <a:solidFill>
                  <a:schemeClr val="tx1"/>
                </a:solidFill>
                <a:latin typeface="WhitneyHTF-Bold"/>
                <a:ea typeface="Geneva" charset="0"/>
                <a:cs typeface="WhitneyHTF-Bold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b="0" i="0" kern="1200">
                <a:solidFill>
                  <a:schemeClr val="tx1"/>
                </a:solidFill>
                <a:latin typeface="WhitneyHTF-Bold"/>
                <a:ea typeface="Geneva" charset="0"/>
                <a:cs typeface="WhitneyHTF-Bold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b="0" i="0" kern="1200">
                <a:solidFill>
                  <a:schemeClr val="tx1"/>
                </a:solidFill>
                <a:latin typeface="WhitneyHTF-Bold"/>
                <a:ea typeface="Geneva" charset="0"/>
                <a:cs typeface="WhitneyHTF-Bold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CA" dirty="0">
                <a:solidFill>
                  <a:schemeClr val="bg1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433933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1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 animBg="1"/>
      <p:bldP spid="7" grpId="1" animBg="1"/>
      <p:bldP spid="8" grpId="0" animBg="1"/>
      <p:bldP spid="8" grpId="1" animBg="1"/>
      <p:bldP spid="13" grpId="0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Comparing the outflow and inflow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42" y="1489550"/>
            <a:ext cx="4288972" cy="25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152" y="1482221"/>
            <a:ext cx="4550228" cy="2555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06675" y="4188721"/>
            <a:ext cx="7935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Seasonal heating and cooling across the strait 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3695700" y="2523917"/>
            <a:ext cx="685800" cy="81153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8282940" y="2523917"/>
            <a:ext cx="685800" cy="81153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06675" y="4705105"/>
            <a:ext cx="79353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Inflow salinity has reduced seasonal variability compared to the outflow (explained by the lack of river discharge)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H="1" flipV="1">
            <a:off x="3528060" y="3506897"/>
            <a:ext cx="685800" cy="81153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8199120" y="3506897"/>
            <a:ext cx="685800" cy="81153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5"/>
          <p:cNvSpPr txBox="1">
            <a:spLocks/>
          </p:cNvSpPr>
          <p:nvPr/>
        </p:nvSpPr>
        <p:spPr>
          <a:xfrm>
            <a:off x="8774527" y="6519446"/>
            <a:ext cx="434785" cy="33855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800" b="0" i="0" kern="1200">
                <a:solidFill>
                  <a:schemeClr val="tx1"/>
                </a:solidFill>
                <a:latin typeface="WhitneyHTF-Bold"/>
                <a:ea typeface="Geneva" charset="0"/>
                <a:cs typeface="WhitneyHTF-Bold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400" b="0" i="0" kern="1200">
                <a:solidFill>
                  <a:schemeClr val="tx1"/>
                </a:solidFill>
                <a:latin typeface="WhitneyHTF-Bold"/>
                <a:ea typeface="Geneva" charset="0"/>
                <a:cs typeface="WhitneyHTF-Bold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b="0" i="0" kern="1200">
                <a:solidFill>
                  <a:schemeClr val="tx1"/>
                </a:solidFill>
                <a:latin typeface="WhitneyHTF-Bold"/>
                <a:ea typeface="Geneva" charset="0"/>
                <a:cs typeface="WhitneyHTF-Bold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b="0" i="0" kern="1200">
                <a:solidFill>
                  <a:schemeClr val="tx1"/>
                </a:solidFill>
                <a:latin typeface="WhitneyHTF-Bold"/>
                <a:ea typeface="Geneva" charset="0"/>
                <a:cs typeface="WhitneyHTF-Bold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CA" dirty="0">
                <a:solidFill>
                  <a:schemeClr val="bg1"/>
                </a:solidFill>
              </a:rPr>
              <a:t>5</a:t>
            </a: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98" t="4381" r="13302" b="14374"/>
          <a:stretch/>
        </p:blipFill>
        <p:spPr bwMode="auto">
          <a:xfrm>
            <a:off x="7452360" y="46572"/>
            <a:ext cx="1646592" cy="1289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854993" y="1428274"/>
            <a:ext cx="770467" cy="22013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bg1"/>
              </a:solidFill>
            </a:endParaRPr>
          </a:p>
        </p:txBody>
      </p:sp>
      <p:sp>
        <p:nvSpPr>
          <p:cNvPr id="21" name="Title 2"/>
          <p:cNvSpPr txBox="1">
            <a:spLocks/>
          </p:cNvSpPr>
          <p:nvPr/>
        </p:nvSpPr>
        <p:spPr>
          <a:xfrm>
            <a:off x="921915" y="1329948"/>
            <a:ext cx="2910945" cy="481134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j-lt"/>
                <a:ea typeface="ＭＳ Ｐゴシック" charset="0"/>
                <a:cs typeface="Geneva" charset="0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Geneva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Geneva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Geneva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Geneva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Geneva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Geneva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Geneva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Geneva" charset="0"/>
              </a:defRPr>
            </a:lvl9pPr>
          </a:lstStyle>
          <a:p>
            <a:r>
              <a:rPr lang="en-CA" sz="1600" i="1" dirty="0">
                <a:latin typeface="+mn-lt"/>
              </a:rPr>
              <a:t>HS Outflow (Mooring A)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360953" y="1428274"/>
            <a:ext cx="770467" cy="22013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bg1"/>
              </a:solidFill>
            </a:endParaRPr>
          </a:p>
        </p:txBody>
      </p:sp>
      <p:sp>
        <p:nvSpPr>
          <p:cNvPr id="23" name="Title 2"/>
          <p:cNvSpPr txBox="1">
            <a:spLocks/>
          </p:cNvSpPr>
          <p:nvPr/>
        </p:nvSpPr>
        <p:spPr>
          <a:xfrm>
            <a:off x="5532015" y="1329948"/>
            <a:ext cx="2910945" cy="481134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j-lt"/>
                <a:ea typeface="ＭＳ Ｐゴシック" charset="0"/>
                <a:cs typeface="Geneva" charset="0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Geneva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Geneva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Geneva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Geneva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Geneva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Geneva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Geneva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Geneva" charset="0"/>
              </a:defRPr>
            </a:lvl9pPr>
          </a:lstStyle>
          <a:p>
            <a:r>
              <a:rPr lang="en-CA" sz="1600" i="1" dirty="0">
                <a:latin typeface="+mn-lt"/>
              </a:rPr>
              <a:t>HS Inflow (Mooring F)</a:t>
            </a:r>
          </a:p>
        </p:txBody>
      </p:sp>
      <p:sp>
        <p:nvSpPr>
          <p:cNvPr id="6" name="5-Point Star 5"/>
          <p:cNvSpPr/>
          <p:nvPr/>
        </p:nvSpPr>
        <p:spPr>
          <a:xfrm rot="20400960">
            <a:off x="7987146" y="681043"/>
            <a:ext cx="157942" cy="159032"/>
          </a:xfrm>
          <a:prstGeom prst="star5">
            <a:avLst/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4" name="5-Point Star 23"/>
          <p:cNvSpPr/>
          <p:nvPr/>
        </p:nvSpPr>
        <p:spPr>
          <a:xfrm rot="20516326">
            <a:off x="8242024" y="390097"/>
            <a:ext cx="157942" cy="159032"/>
          </a:xfrm>
          <a:prstGeom prst="star5">
            <a:avLst/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35475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Waters in Hudson Strait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02655" y="2484646"/>
            <a:ext cx="31042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/>
              <a:t>Surface waters subject to seasonal heating and river input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" y="1675845"/>
            <a:ext cx="5998210" cy="3478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>
          <a:xfrm rot="2876079">
            <a:off x="1558748" y="1387636"/>
            <a:ext cx="1724866" cy="3666862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TextBox 6"/>
          <p:cNvSpPr txBox="1"/>
          <p:nvPr/>
        </p:nvSpPr>
        <p:spPr>
          <a:xfrm>
            <a:off x="6009255" y="1372127"/>
            <a:ext cx="31347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/>
              <a:t>The waters in Hudson Strait fall into three categories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02655" y="3591383"/>
            <a:ext cx="31042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/>
              <a:t>Cold waters with salinities between 32.5-33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13418" y="4441174"/>
            <a:ext cx="31042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/>
              <a:t>Warm, saline bottom waters that are only found in the inflow</a:t>
            </a:r>
          </a:p>
        </p:txBody>
      </p:sp>
      <p:sp>
        <p:nvSpPr>
          <p:cNvPr id="10" name="Oval 9"/>
          <p:cNvSpPr/>
          <p:nvPr/>
        </p:nvSpPr>
        <p:spPr>
          <a:xfrm>
            <a:off x="3345180" y="3360420"/>
            <a:ext cx="1120760" cy="1298052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Oval 10"/>
          <p:cNvSpPr/>
          <p:nvPr/>
        </p:nvSpPr>
        <p:spPr>
          <a:xfrm>
            <a:off x="4442460" y="3154680"/>
            <a:ext cx="647700" cy="147828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" name="Text Placeholder 5"/>
          <p:cNvSpPr txBox="1">
            <a:spLocks/>
          </p:cNvSpPr>
          <p:nvPr/>
        </p:nvSpPr>
        <p:spPr>
          <a:xfrm>
            <a:off x="8774527" y="6519446"/>
            <a:ext cx="434785" cy="33855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800" b="0" i="0" kern="1200">
                <a:solidFill>
                  <a:schemeClr val="tx1"/>
                </a:solidFill>
                <a:latin typeface="WhitneyHTF-Bold"/>
                <a:ea typeface="Geneva" charset="0"/>
                <a:cs typeface="WhitneyHTF-Bold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400" b="0" i="0" kern="1200">
                <a:solidFill>
                  <a:schemeClr val="tx1"/>
                </a:solidFill>
                <a:latin typeface="WhitneyHTF-Bold"/>
                <a:ea typeface="Geneva" charset="0"/>
                <a:cs typeface="WhitneyHTF-Bold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b="0" i="0" kern="1200">
                <a:solidFill>
                  <a:schemeClr val="tx1"/>
                </a:solidFill>
                <a:latin typeface="WhitneyHTF-Bold"/>
                <a:ea typeface="Geneva" charset="0"/>
                <a:cs typeface="WhitneyHTF-Bold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b="0" i="0" kern="1200">
                <a:solidFill>
                  <a:schemeClr val="tx1"/>
                </a:solidFill>
                <a:latin typeface="WhitneyHTF-Bold"/>
                <a:ea typeface="Geneva" charset="0"/>
                <a:cs typeface="WhitneyHTF-Bold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CA" dirty="0">
                <a:solidFill>
                  <a:schemeClr val="bg1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721178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2" grpId="0" animBg="1"/>
      <p:bldP spid="2" grpId="1" animBg="1"/>
      <p:bldP spid="7" grpId="0"/>
      <p:bldP spid="7" grpId="1"/>
      <p:bldP spid="8" grpId="0"/>
      <p:bldP spid="8" grpId="1"/>
      <p:bldP spid="9" grpId="0"/>
      <p:bldP spid="10" grpId="0" animBg="1"/>
      <p:bldP spid="10" grpId="1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Currents in Hudson Strait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832" y="1077689"/>
            <a:ext cx="7965900" cy="3265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53415" y="4604002"/>
            <a:ext cx="78428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There were unfortunate circumstances that led to no or unusable velocity data </a:t>
            </a:r>
          </a:p>
        </p:txBody>
      </p:sp>
      <p:sp>
        <p:nvSpPr>
          <p:cNvPr id="6" name="Text Placeholder 5"/>
          <p:cNvSpPr txBox="1">
            <a:spLocks/>
          </p:cNvSpPr>
          <p:nvPr/>
        </p:nvSpPr>
        <p:spPr>
          <a:xfrm>
            <a:off x="8774527" y="6519446"/>
            <a:ext cx="434785" cy="33855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800" b="0" i="0" kern="1200">
                <a:solidFill>
                  <a:schemeClr val="tx1"/>
                </a:solidFill>
                <a:latin typeface="WhitneyHTF-Bold"/>
                <a:ea typeface="Geneva" charset="0"/>
                <a:cs typeface="WhitneyHTF-Bold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400" b="0" i="0" kern="1200">
                <a:solidFill>
                  <a:schemeClr val="tx1"/>
                </a:solidFill>
                <a:latin typeface="WhitneyHTF-Bold"/>
                <a:ea typeface="Geneva" charset="0"/>
                <a:cs typeface="WhitneyHTF-Bold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b="0" i="0" kern="1200">
                <a:solidFill>
                  <a:schemeClr val="tx1"/>
                </a:solidFill>
                <a:latin typeface="WhitneyHTF-Bold"/>
                <a:ea typeface="Geneva" charset="0"/>
                <a:cs typeface="WhitneyHTF-Bold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b="0" i="0" kern="1200">
                <a:solidFill>
                  <a:schemeClr val="tx1"/>
                </a:solidFill>
                <a:latin typeface="WhitneyHTF-Bold"/>
                <a:ea typeface="Geneva" charset="0"/>
                <a:cs typeface="WhitneyHTF-Bold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CA" dirty="0">
                <a:solidFill>
                  <a:schemeClr val="bg1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39614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Currents in Hudson Strait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832" y="1077689"/>
            <a:ext cx="7965900" cy="3265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5688" y="4399600"/>
            <a:ext cx="85766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Strong shear in outflow, with seasonality at the surface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1999702" y="3002277"/>
            <a:ext cx="373380" cy="1003664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5704114" y="1273630"/>
            <a:ext cx="780506" cy="435427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85688" y="4915984"/>
            <a:ext cx="85766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Inflow has weaker flow, with little to no shear, however, seasonality occurs throughout the top ~70 m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7018019" y="2555966"/>
            <a:ext cx="504010" cy="873034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2620191" y="2204361"/>
            <a:ext cx="808810" cy="58020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5"/>
          <p:cNvSpPr txBox="1">
            <a:spLocks/>
          </p:cNvSpPr>
          <p:nvPr/>
        </p:nvSpPr>
        <p:spPr>
          <a:xfrm>
            <a:off x="8774527" y="6519446"/>
            <a:ext cx="434785" cy="33855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800" b="0" i="0" kern="1200">
                <a:solidFill>
                  <a:schemeClr val="tx1"/>
                </a:solidFill>
                <a:latin typeface="WhitneyHTF-Bold"/>
                <a:ea typeface="Geneva" charset="0"/>
                <a:cs typeface="WhitneyHTF-Bold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400" b="0" i="0" kern="1200">
                <a:solidFill>
                  <a:schemeClr val="tx1"/>
                </a:solidFill>
                <a:latin typeface="WhitneyHTF-Bold"/>
                <a:ea typeface="Geneva" charset="0"/>
                <a:cs typeface="WhitneyHTF-Bold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b="0" i="0" kern="1200">
                <a:solidFill>
                  <a:schemeClr val="tx1"/>
                </a:solidFill>
                <a:latin typeface="WhitneyHTF-Bold"/>
                <a:ea typeface="Geneva" charset="0"/>
                <a:cs typeface="WhitneyHTF-Bold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b="0" i="0" kern="1200">
                <a:solidFill>
                  <a:schemeClr val="tx1"/>
                </a:solidFill>
                <a:latin typeface="WhitneyHTF-Bold"/>
                <a:ea typeface="Geneva" charset="0"/>
                <a:cs typeface="WhitneyHTF-Bold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CA" dirty="0">
                <a:solidFill>
                  <a:schemeClr val="bg1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449110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Source waters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740" y="1132114"/>
            <a:ext cx="69596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53415" y="4216714"/>
            <a:ext cx="81248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200" dirty="0"/>
              <a:t>Hudson Strait inflow stems from the Baffin Island Current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3415" y="4657792"/>
            <a:ext cx="81248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200" dirty="0"/>
              <a:t>Hudson Strait inflow mostly Arctic Water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53415" y="5080492"/>
            <a:ext cx="81248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200" dirty="0"/>
              <a:t>With deep waters having a small contribution from Transitional and West Greenland </a:t>
            </a:r>
            <a:r>
              <a:rPr lang="en-CA" sz="2200" dirty="0" err="1"/>
              <a:t>Irminger</a:t>
            </a:r>
            <a:r>
              <a:rPr lang="en-CA" sz="2200" dirty="0"/>
              <a:t> Water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3388659" y="3710940"/>
            <a:ext cx="276561" cy="505774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3977640" y="3436620"/>
            <a:ext cx="114300" cy="64052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5"/>
          <p:cNvSpPr txBox="1">
            <a:spLocks/>
          </p:cNvSpPr>
          <p:nvPr/>
        </p:nvSpPr>
        <p:spPr>
          <a:xfrm>
            <a:off x="8774527" y="6519446"/>
            <a:ext cx="434785" cy="33855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800" b="0" i="0" kern="1200">
                <a:solidFill>
                  <a:schemeClr val="tx1"/>
                </a:solidFill>
                <a:latin typeface="WhitneyHTF-Bold"/>
                <a:ea typeface="Geneva" charset="0"/>
                <a:cs typeface="WhitneyHTF-Bold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400" b="0" i="0" kern="1200">
                <a:solidFill>
                  <a:schemeClr val="tx1"/>
                </a:solidFill>
                <a:latin typeface="WhitneyHTF-Bold"/>
                <a:ea typeface="Geneva" charset="0"/>
                <a:cs typeface="WhitneyHTF-Bold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b="0" i="0" kern="1200">
                <a:solidFill>
                  <a:schemeClr val="tx1"/>
                </a:solidFill>
                <a:latin typeface="WhitneyHTF-Bold"/>
                <a:ea typeface="Geneva" charset="0"/>
                <a:cs typeface="WhitneyHTF-Bold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b="0" i="0" kern="1200">
                <a:solidFill>
                  <a:schemeClr val="tx1"/>
                </a:solidFill>
                <a:latin typeface="WhitneyHTF-Bold"/>
                <a:ea typeface="Geneva" charset="0"/>
                <a:cs typeface="WhitneyHTF-Bold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CA" dirty="0">
                <a:solidFill>
                  <a:schemeClr val="bg1"/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458696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5" grpId="0"/>
      <p:bldP spid="5" grpId="1"/>
      <p:bldP spid="7" grpId="0"/>
    </p:bldLst>
  </p:timing>
</p:sld>
</file>

<file path=ppt/theme/theme1.xml><?xml version="1.0" encoding="utf-8"?>
<a:theme xmlns:a="http://schemas.openxmlformats.org/drawingml/2006/main" name="TrkB-PPT-V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TrkB-PPT-V2</Template>
  <TotalTime>12735</TotalTime>
  <Words>443</Words>
  <Application>Microsoft Office PowerPoint</Application>
  <PresentationFormat>On-screen Show (4:3)</PresentationFormat>
  <Paragraphs>60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Lucida Grande</vt:lpstr>
      <vt:lpstr>WhitneyHTF-Bold</vt:lpstr>
      <vt:lpstr>TrkB-PPT-V2</vt:lpstr>
      <vt:lpstr>PowerPoint Presentation</vt:lpstr>
      <vt:lpstr>PowerPoint Presentation</vt:lpstr>
      <vt:lpstr>Flow in Hudson Strait</vt:lpstr>
      <vt:lpstr>Structure across Hudson Strait</vt:lpstr>
      <vt:lpstr>Comparing the outflow and inflow</vt:lpstr>
      <vt:lpstr>Waters in Hudson Strait</vt:lpstr>
      <vt:lpstr>Currents in Hudson Strait</vt:lpstr>
      <vt:lpstr>Currents in Hudson Strait</vt:lpstr>
      <vt:lpstr>Source waters</vt:lpstr>
      <vt:lpstr>Inflow pathways: Hudson Bay</vt:lpstr>
      <vt:lpstr>CONCLUSION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Marcus and Natasha Briske Ridenour</dc:creator>
  <cp:lastModifiedBy>David Landry</cp:lastModifiedBy>
  <cp:revision>261</cp:revision>
  <dcterms:created xsi:type="dcterms:W3CDTF">2020-07-20T22:34:35Z</dcterms:created>
  <dcterms:modified xsi:type="dcterms:W3CDTF">2020-11-03T15:24:08Z</dcterms:modified>
</cp:coreProperties>
</file>